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8288000" cy="10287000"/>
  <p:notesSz cx="6858000" cy="9144000"/>
  <p:embeddedFontLst>
    <p:embeddedFont>
      <p:font typeface="Arimo" panose="020B0604020202020204" charset="0"/>
      <p:regular r:id="rId41"/>
    </p:embeddedFont>
    <p:embeddedFont>
      <p:font typeface="Arimo Bold" panose="020B0604020202020204" charset="0"/>
      <p:regular r:id="rId42"/>
    </p:embeddedFont>
    <p:embeddedFont>
      <p:font typeface="Arimo Bold Italics" panose="020B0604020202020204" charset="0"/>
      <p:regular r:id="rId43"/>
    </p:embeddedFont>
    <p:embeddedFont>
      <p:font typeface="London"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4.png"/><Relationship Id="rId3" Type="http://schemas.openxmlformats.org/officeDocument/2006/relationships/image" Target="../media/image39.sv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8.png"/><Relationship Id="rId16"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8.svg"/><Relationship Id="rId15" Type="http://schemas.openxmlformats.org/officeDocument/2006/relationships/image" Target="../media/image47.png"/><Relationship Id="rId10" Type="http://schemas.openxmlformats.org/officeDocument/2006/relationships/image" Target="../media/image44.svg"/><Relationship Id="rId4" Type="http://schemas.openxmlformats.org/officeDocument/2006/relationships/image" Target="../media/image7.png"/><Relationship Id="rId9" Type="http://schemas.openxmlformats.org/officeDocument/2006/relationships/image" Target="../media/image43.png"/><Relationship Id="rId14"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5.svg"/><Relationship Id="rId7" Type="http://schemas.openxmlformats.org/officeDocument/2006/relationships/image" Target="../media/image5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31.svg"/><Relationship Id="rId4" Type="http://schemas.openxmlformats.org/officeDocument/2006/relationships/image" Target="../media/image49.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57.svg"/><Relationship Id="rId5" Type="http://schemas.openxmlformats.org/officeDocument/2006/relationships/image" Target="../media/image8.svg"/><Relationship Id="rId10" Type="http://schemas.openxmlformats.org/officeDocument/2006/relationships/image" Target="../media/image56.png"/><Relationship Id="rId4" Type="http://schemas.openxmlformats.org/officeDocument/2006/relationships/image" Target="../media/image7.png"/><Relationship Id="rId9" Type="http://schemas.openxmlformats.org/officeDocument/2006/relationships/image" Target="../media/image15.svg"/></Relationships>
</file>

<file path=ppt/slides/_rels/slide1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8.svg"/><Relationship Id="rId7"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46.svg"/><Relationship Id="rId4" Type="http://schemas.openxmlformats.org/officeDocument/2006/relationships/image" Target="../media/image58.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5.svg"/><Relationship Id="rId7" Type="http://schemas.openxmlformats.org/officeDocument/2006/relationships/image" Target="../media/image6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31.svg"/><Relationship Id="rId4" Type="http://schemas.openxmlformats.org/officeDocument/2006/relationships/image" Target="../media/image59.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sv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8.svg"/><Relationship Id="rId7" Type="http://schemas.openxmlformats.org/officeDocument/2006/relationships/image" Target="../media/image45.png"/><Relationship Id="rId12" Type="http://schemas.openxmlformats.org/officeDocument/2006/relationships/image" Target="../media/image4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43.png"/><Relationship Id="rId5" Type="http://schemas.openxmlformats.org/officeDocument/2006/relationships/image" Target="../media/image15.svg"/><Relationship Id="rId10" Type="http://schemas.openxmlformats.org/officeDocument/2006/relationships/image" Target="../media/image42.svg"/><Relationship Id="rId4" Type="http://schemas.openxmlformats.org/officeDocument/2006/relationships/image" Target="../media/image14.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8.svg"/><Relationship Id="rId7"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sv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67.png"/></Relationships>
</file>

<file path=ppt/slides/_rels/slide2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2.png"/><Relationship Id="rId7" Type="http://schemas.openxmlformats.org/officeDocument/2006/relationships/image" Target="../media/image30.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15.sv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2.svg"/><Relationship Id="rId7" Type="http://schemas.openxmlformats.org/officeDocument/2006/relationships/image" Target="../media/image24.png"/><Relationship Id="rId12" Type="http://schemas.openxmlformats.org/officeDocument/2006/relationships/image" Target="../media/image73.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72.png"/><Relationship Id="rId5" Type="http://schemas.openxmlformats.org/officeDocument/2006/relationships/image" Target="../media/image7.png"/><Relationship Id="rId10" Type="http://schemas.openxmlformats.org/officeDocument/2006/relationships/image" Target="../media/image71.svg"/><Relationship Id="rId4" Type="http://schemas.openxmlformats.org/officeDocument/2006/relationships/image" Target="../media/image23.png"/><Relationship Id="rId9"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15.sv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sv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77.svg"/><Relationship Id="rId5" Type="http://schemas.openxmlformats.org/officeDocument/2006/relationships/image" Target="../media/image8.svg"/><Relationship Id="rId10" Type="http://schemas.openxmlformats.org/officeDocument/2006/relationships/image" Target="../media/image76.png"/><Relationship Id="rId4" Type="http://schemas.openxmlformats.org/officeDocument/2006/relationships/image" Target="../media/image7.png"/><Relationship Id="rId9" Type="http://schemas.openxmlformats.org/officeDocument/2006/relationships/image" Target="../media/image75.png"/></Relationships>
</file>

<file path=ppt/slides/_rels/slide27.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81.png"/><Relationship Id="rId3" Type="http://schemas.openxmlformats.org/officeDocument/2006/relationships/image" Target="../media/image8.svg"/><Relationship Id="rId7" Type="http://schemas.openxmlformats.org/officeDocument/2006/relationships/image" Target="../media/image45.png"/><Relationship Id="rId12" Type="http://schemas.openxmlformats.org/officeDocument/2006/relationships/image" Target="../media/image4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43.png"/><Relationship Id="rId5" Type="http://schemas.openxmlformats.org/officeDocument/2006/relationships/image" Target="../media/image15.svg"/><Relationship Id="rId10" Type="http://schemas.openxmlformats.org/officeDocument/2006/relationships/image" Target="../media/image80.svg"/><Relationship Id="rId4" Type="http://schemas.openxmlformats.org/officeDocument/2006/relationships/image" Target="../media/image14.png"/><Relationship Id="rId9" Type="http://schemas.openxmlformats.org/officeDocument/2006/relationships/image" Target="../media/image79.png"/></Relationships>
</file>

<file path=ppt/slides/_rels/slide28.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svg"/><Relationship Id="rId3" Type="http://schemas.openxmlformats.org/officeDocument/2006/relationships/image" Target="../media/image8.svg"/><Relationship Id="rId7" Type="http://schemas.openxmlformats.org/officeDocument/2006/relationships/image" Target="../media/image31.svg"/><Relationship Id="rId12" Type="http://schemas.openxmlformats.org/officeDocument/2006/relationships/image" Target="../media/image8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85.png"/><Relationship Id="rId5" Type="http://schemas.openxmlformats.org/officeDocument/2006/relationships/image" Target="../media/image15.svg"/><Relationship Id="rId10" Type="http://schemas.openxmlformats.org/officeDocument/2006/relationships/image" Target="../media/image84.png"/><Relationship Id="rId4" Type="http://schemas.openxmlformats.org/officeDocument/2006/relationships/image" Target="../media/image14.png"/><Relationship Id="rId9" Type="http://schemas.openxmlformats.org/officeDocument/2006/relationships/image" Target="../media/image83.png"/></Relationships>
</file>

<file path=ppt/slides/_rels/slide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8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svg"/><Relationship Id="rId7"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8.svg"/><Relationship Id="rId10"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sv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89.png"/><Relationship Id="rId5" Type="http://schemas.openxmlformats.org/officeDocument/2006/relationships/image" Target="../media/image8.svg"/><Relationship Id="rId10" Type="http://schemas.openxmlformats.org/officeDocument/2006/relationships/image" Target="../media/image77.svg"/><Relationship Id="rId4" Type="http://schemas.openxmlformats.org/officeDocument/2006/relationships/image" Target="../media/image7.png"/><Relationship Id="rId9" Type="http://schemas.openxmlformats.org/officeDocument/2006/relationships/image" Target="../media/image76.png"/></Relationships>
</file>

<file path=ppt/slides/_rels/slide31.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8.svg"/><Relationship Id="rId7" Type="http://schemas.openxmlformats.org/officeDocument/2006/relationships/image" Target="../media/image7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15.svg"/><Relationship Id="rId10" Type="http://schemas.openxmlformats.org/officeDocument/2006/relationships/image" Target="../media/image44.svg"/><Relationship Id="rId4" Type="http://schemas.openxmlformats.org/officeDocument/2006/relationships/image" Target="../media/image14.png"/><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svg"/><Relationship Id="rId7" Type="http://schemas.openxmlformats.org/officeDocument/2006/relationships/image" Target="../media/image31.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92.png"/><Relationship Id="rId5" Type="http://schemas.openxmlformats.org/officeDocument/2006/relationships/image" Target="../media/image15.svg"/><Relationship Id="rId10" Type="http://schemas.openxmlformats.org/officeDocument/2006/relationships/image" Target="../media/image91.png"/><Relationship Id="rId4" Type="http://schemas.openxmlformats.org/officeDocument/2006/relationships/image" Target="../media/image14.png"/><Relationship Id="rId9" Type="http://schemas.openxmlformats.org/officeDocument/2006/relationships/image" Target="../media/image87.svg"/></Relationships>
</file>

<file path=ppt/slides/_rels/slide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svg"/><Relationship Id="rId7" Type="http://schemas.openxmlformats.org/officeDocument/2006/relationships/image" Target="../media/image14.png"/><Relationship Id="rId12" Type="http://schemas.openxmlformats.org/officeDocument/2006/relationships/image" Target="../media/image8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86.png"/><Relationship Id="rId5" Type="http://schemas.openxmlformats.org/officeDocument/2006/relationships/image" Target="../media/image8.svg"/><Relationship Id="rId10" Type="http://schemas.openxmlformats.org/officeDocument/2006/relationships/image" Target="../media/image95.png"/><Relationship Id="rId4" Type="http://schemas.openxmlformats.org/officeDocument/2006/relationships/image" Target="../media/image7.png"/><Relationship Id="rId9" Type="http://schemas.openxmlformats.org/officeDocument/2006/relationships/image" Target="../media/image94.png"/></Relationships>
</file>

<file path=ppt/slides/_rels/slide3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svg"/><Relationship Id="rId7" Type="http://schemas.openxmlformats.org/officeDocument/2006/relationships/image" Target="../media/image14.png"/><Relationship Id="rId12" Type="http://schemas.openxmlformats.org/officeDocument/2006/relationships/image" Target="../media/image9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96.png"/><Relationship Id="rId5" Type="http://schemas.openxmlformats.org/officeDocument/2006/relationships/image" Target="../media/image8.svg"/><Relationship Id="rId10" Type="http://schemas.openxmlformats.org/officeDocument/2006/relationships/image" Target="../media/image87.svg"/><Relationship Id="rId4" Type="http://schemas.openxmlformats.org/officeDocument/2006/relationships/image" Target="../media/image7.png"/><Relationship Id="rId9" Type="http://schemas.openxmlformats.org/officeDocument/2006/relationships/image" Target="../media/image86.png"/></Relationships>
</file>

<file path=ppt/slides/_rels/slide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9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98.png"/></Relationships>
</file>

<file path=ppt/slides/_rels/slide3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svg"/><Relationship Id="rId7"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8.svg"/><Relationship Id="rId10"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2.sv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28.png"/><Relationship Id="rId5" Type="http://schemas.openxmlformats.org/officeDocument/2006/relationships/image" Target="../media/image7.png"/><Relationship Id="rId10" Type="http://schemas.openxmlformats.org/officeDocument/2006/relationships/image" Target="../media/image27.svg"/><Relationship Id="rId4" Type="http://schemas.openxmlformats.org/officeDocument/2006/relationships/image" Target="../media/image23.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svg"/><Relationship Id="rId7"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2.sv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3.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svg"/><Relationship Id="rId7"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38" b="-9238"/>
              </a:stretch>
            </a:blipFill>
          </p:spPr>
          <p:txBody>
            <a:bodyPr/>
            <a:lstStyle/>
            <a:p>
              <a:endParaRPr lang="tr-TR"/>
            </a:p>
          </p:txBody>
        </p:sp>
      </p:grpSp>
      <p:grpSp>
        <p:nvGrpSpPr>
          <p:cNvPr id="4" name="Group 4"/>
          <p:cNvGrpSpPr/>
          <p:nvPr/>
        </p:nvGrpSpPr>
        <p:grpSpPr>
          <a:xfrm>
            <a:off x="14230094" y="-154202"/>
            <a:ext cx="4733418" cy="3346921"/>
            <a:chOff x="0" y="0"/>
            <a:chExt cx="6311224" cy="4462561"/>
          </a:xfrm>
        </p:grpSpPr>
        <p:sp>
          <p:nvSpPr>
            <p:cNvPr id="5" name="Freeform 5"/>
            <p:cNvSpPr/>
            <p:nvPr/>
          </p:nvSpPr>
          <p:spPr>
            <a:xfrm>
              <a:off x="0" y="0"/>
              <a:ext cx="6311265" cy="4462526"/>
            </a:xfrm>
            <a:custGeom>
              <a:avLst/>
              <a:gdLst/>
              <a:ahLst/>
              <a:cxnLst/>
              <a:rect l="l" t="t" r="r" b="b"/>
              <a:pathLst>
                <a:path w="6311265" h="4462526">
                  <a:moveTo>
                    <a:pt x="0" y="0"/>
                  </a:moveTo>
                  <a:lnTo>
                    <a:pt x="6311265" y="0"/>
                  </a:lnTo>
                  <a:lnTo>
                    <a:pt x="6311265" y="4462526"/>
                  </a:lnTo>
                  <a:lnTo>
                    <a:pt x="0" y="4462526"/>
                  </a:lnTo>
                  <a:lnTo>
                    <a:pt x="0" y="0"/>
                  </a:lnTo>
                  <a:close/>
                </a:path>
              </a:pathLst>
            </a:custGeom>
            <a:blipFill>
              <a:blip r:embed="rId3"/>
              <a:stretch>
                <a:fillRect t="-7" b="-8"/>
              </a:stretch>
            </a:blipFill>
          </p:spPr>
          <p:txBody>
            <a:bodyPr/>
            <a:lstStyle/>
            <a:p>
              <a:endParaRPr lang="tr-TR"/>
            </a:p>
          </p:txBody>
        </p:sp>
      </p:grpSp>
      <p:sp>
        <p:nvSpPr>
          <p:cNvPr id="6" name="TextBox 6"/>
          <p:cNvSpPr txBox="1"/>
          <p:nvPr/>
        </p:nvSpPr>
        <p:spPr>
          <a:xfrm>
            <a:off x="1383953" y="3594659"/>
            <a:ext cx="15520095" cy="2066925"/>
          </a:xfrm>
          <a:prstGeom prst="rect">
            <a:avLst/>
          </a:prstGeom>
        </p:spPr>
        <p:txBody>
          <a:bodyPr lIns="0" tIns="0" rIns="0" bIns="0" rtlCol="0" anchor="t">
            <a:spAutoFit/>
          </a:bodyPr>
          <a:lstStyle/>
          <a:p>
            <a:pPr algn="ctr">
              <a:lnSpc>
                <a:spcPts val="16949"/>
              </a:lnSpc>
            </a:pPr>
            <a:r>
              <a:rPr lang="en-US" sz="15000" spc="-675">
                <a:solidFill>
                  <a:srgbClr val="FFFFFF"/>
                </a:solidFill>
                <a:latin typeface="London"/>
                <a:ea typeface="London"/>
                <a:cs typeface="London"/>
                <a:sym typeface="London"/>
              </a:rPr>
              <a:t>PYTHON 101:</a:t>
            </a:r>
          </a:p>
        </p:txBody>
      </p:sp>
      <p:sp>
        <p:nvSpPr>
          <p:cNvPr id="7" name="TextBox 7"/>
          <p:cNvSpPr txBox="1"/>
          <p:nvPr/>
        </p:nvSpPr>
        <p:spPr>
          <a:xfrm>
            <a:off x="1" y="5981429"/>
            <a:ext cx="18287999" cy="2826004"/>
          </a:xfrm>
          <a:prstGeom prst="rect">
            <a:avLst/>
          </a:prstGeom>
        </p:spPr>
        <p:txBody>
          <a:bodyPr lIns="0" tIns="0" rIns="0" bIns="0" rtlCol="0" anchor="t">
            <a:spAutoFit/>
          </a:bodyPr>
          <a:lstStyle/>
          <a:p>
            <a:pPr algn="ctr">
              <a:lnSpc>
                <a:spcPts val="7510"/>
              </a:lnSpc>
            </a:pPr>
            <a:r>
              <a:rPr lang="en-US" sz="5364">
                <a:solidFill>
                  <a:srgbClr val="FFFFFF"/>
                </a:solidFill>
                <a:latin typeface="London"/>
                <a:ea typeface="London"/>
                <a:cs typeface="London"/>
                <a:sym typeface="London"/>
              </a:rPr>
              <a:t>Ders 2 : Karar Yapıları ve Döngüler</a:t>
            </a:r>
          </a:p>
          <a:p>
            <a:pPr algn="ctr">
              <a:lnSpc>
                <a:spcPts val="7510"/>
              </a:lnSpc>
              <a:spcBef>
                <a:spcPct val="0"/>
              </a:spcBef>
            </a:pPr>
            <a:endParaRPr lang="en-US" sz="5364">
              <a:solidFill>
                <a:srgbClr val="FFFFFF"/>
              </a:solidFill>
              <a:latin typeface="London"/>
              <a:ea typeface="London"/>
              <a:cs typeface="London"/>
              <a:sym typeface="Londo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03384" y="-36165"/>
            <a:ext cx="9144000" cy="10323165"/>
          </a:xfrm>
          <a:custGeom>
            <a:avLst/>
            <a:gdLst/>
            <a:ahLst/>
            <a:cxnLst/>
            <a:rect l="l" t="t" r="r" b="b"/>
            <a:pathLst>
              <a:path w="9144000" h="10323165">
                <a:moveTo>
                  <a:pt x="0" y="0"/>
                </a:moveTo>
                <a:lnTo>
                  <a:pt x="9144000" y="0"/>
                </a:lnTo>
                <a:lnTo>
                  <a:pt x="9144000" y="10323165"/>
                </a:lnTo>
                <a:lnTo>
                  <a:pt x="0" y="103231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410579" y="0"/>
            <a:ext cx="2398340" cy="1312546"/>
          </a:xfrm>
          <a:custGeom>
            <a:avLst/>
            <a:gdLst/>
            <a:ahLst/>
            <a:cxnLst/>
            <a:rect l="l" t="t" r="r" b="b"/>
            <a:pathLst>
              <a:path w="2398340" h="1312546">
                <a:moveTo>
                  <a:pt x="0" y="0"/>
                </a:moveTo>
                <a:lnTo>
                  <a:pt x="2398340" y="0"/>
                </a:lnTo>
                <a:lnTo>
                  <a:pt x="2398340" y="1312546"/>
                </a:lnTo>
                <a:lnTo>
                  <a:pt x="0" y="1312546"/>
                </a:lnTo>
                <a:lnTo>
                  <a:pt x="0" y="0"/>
                </a:lnTo>
                <a:close/>
              </a:path>
            </a:pathLst>
          </a:custGeom>
          <a:blipFill>
            <a:blip r:embed="rId4">
              <a:extLst>
                <a:ext uri="{96DAC541-7B7A-43D3-8B79-37D633B846F1}">
                  <asvg:svgBlip xmlns:asvg="http://schemas.microsoft.com/office/drawing/2016/SVG/main" r:embed="rId5"/>
                </a:ext>
              </a:extLst>
            </a:blip>
            <a:stretch>
              <a:fillRect t="-394" b="-394"/>
            </a:stretch>
          </a:blipFill>
        </p:spPr>
        <p:txBody>
          <a:bodyPr/>
          <a:lstStyle/>
          <a:p>
            <a:endParaRPr lang="tr-TR"/>
          </a:p>
        </p:txBody>
      </p:sp>
      <p:sp>
        <p:nvSpPr>
          <p:cNvPr id="4" name="Freeform 4"/>
          <p:cNvSpPr/>
          <p:nvPr/>
        </p:nvSpPr>
        <p:spPr>
          <a:xfrm>
            <a:off x="-747932" y="8932168"/>
            <a:ext cx="2475607" cy="1354832"/>
          </a:xfrm>
          <a:custGeom>
            <a:avLst/>
            <a:gdLst/>
            <a:ahLst/>
            <a:cxnLst/>
            <a:rect l="l" t="t" r="r" b="b"/>
            <a:pathLst>
              <a:path w="2475607" h="1354832">
                <a:moveTo>
                  <a:pt x="0" y="0"/>
                </a:moveTo>
                <a:lnTo>
                  <a:pt x="2475607" y="0"/>
                </a:lnTo>
                <a:lnTo>
                  <a:pt x="2475607" y="1354832"/>
                </a:lnTo>
                <a:lnTo>
                  <a:pt x="0" y="1354832"/>
                </a:lnTo>
                <a:lnTo>
                  <a:pt x="0" y="0"/>
                </a:lnTo>
                <a:close/>
              </a:path>
            </a:pathLst>
          </a:custGeom>
          <a:blipFill>
            <a:blip r:embed="rId4">
              <a:extLst>
                <a:ext uri="{96DAC541-7B7A-43D3-8B79-37D633B846F1}">
                  <asvg:svgBlip xmlns:asvg="http://schemas.microsoft.com/office/drawing/2016/SVG/main" r:embed="rId5"/>
                </a:ext>
              </a:extLst>
            </a:blip>
            <a:stretch>
              <a:fillRect t="-249" b="-249"/>
            </a:stretch>
          </a:blipFill>
        </p:spPr>
        <p:txBody>
          <a:bodyPr/>
          <a:lstStyle/>
          <a:p>
            <a:endParaRPr lang="tr-TR"/>
          </a:p>
        </p:txBody>
      </p:sp>
      <p:sp>
        <p:nvSpPr>
          <p:cNvPr id="5" name="Freeform 5"/>
          <p:cNvSpPr/>
          <p:nvPr/>
        </p:nvSpPr>
        <p:spPr>
          <a:xfrm>
            <a:off x="5294384" y="2889335"/>
            <a:ext cx="6859161" cy="3892396"/>
          </a:xfrm>
          <a:custGeom>
            <a:avLst/>
            <a:gdLst/>
            <a:ahLst/>
            <a:cxnLst/>
            <a:rect l="l" t="t" r="r" b="b"/>
            <a:pathLst>
              <a:path w="6859161" h="3892396">
                <a:moveTo>
                  <a:pt x="0" y="0"/>
                </a:moveTo>
                <a:lnTo>
                  <a:pt x="6859161" y="0"/>
                </a:lnTo>
                <a:lnTo>
                  <a:pt x="6859161" y="3892396"/>
                </a:lnTo>
                <a:lnTo>
                  <a:pt x="0" y="3892396"/>
                </a:lnTo>
                <a:lnTo>
                  <a:pt x="0" y="0"/>
                </a:lnTo>
                <a:close/>
              </a:path>
            </a:pathLst>
          </a:custGeom>
          <a:blipFill>
            <a:blip r:embed="rId6"/>
            <a:stretch>
              <a:fillRect/>
            </a:stretch>
          </a:blipFill>
        </p:spPr>
        <p:txBody>
          <a:bodyPr/>
          <a:lstStyle/>
          <a:p>
            <a:endParaRPr lang="tr-TR"/>
          </a:p>
        </p:txBody>
      </p:sp>
      <p:sp>
        <p:nvSpPr>
          <p:cNvPr id="6" name="Freeform 6"/>
          <p:cNvSpPr/>
          <p:nvPr/>
        </p:nvSpPr>
        <p:spPr>
          <a:xfrm rot="-1094839" flipV="1">
            <a:off x="6847447" y="1335045"/>
            <a:ext cx="6308392" cy="1742693"/>
          </a:xfrm>
          <a:custGeom>
            <a:avLst/>
            <a:gdLst/>
            <a:ahLst/>
            <a:cxnLst/>
            <a:rect l="l" t="t" r="r" b="b"/>
            <a:pathLst>
              <a:path w="6308392" h="1742693">
                <a:moveTo>
                  <a:pt x="0" y="1742693"/>
                </a:moveTo>
                <a:lnTo>
                  <a:pt x="6308392" y="1742693"/>
                </a:lnTo>
                <a:lnTo>
                  <a:pt x="6308392" y="0"/>
                </a:lnTo>
                <a:lnTo>
                  <a:pt x="0" y="0"/>
                </a:lnTo>
                <a:lnTo>
                  <a:pt x="0" y="1742693"/>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Freeform 7"/>
          <p:cNvSpPr/>
          <p:nvPr/>
        </p:nvSpPr>
        <p:spPr>
          <a:xfrm rot="-8761488">
            <a:off x="1515856" y="2177158"/>
            <a:ext cx="3567306" cy="3979753"/>
          </a:xfrm>
          <a:custGeom>
            <a:avLst/>
            <a:gdLst/>
            <a:ahLst/>
            <a:cxnLst/>
            <a:rect l="l" t="t" r="r" b="b"/>
            <a:pathLst>
              <a:path w="3567306" h="3979753">
                <a:moveTo>
                  <a:pt x="0" y="0"/>
                </a:moveTo>
                <a:lnTo>
                  <a:pt x="3567306" y="0"/>
                </a:lnTo>
                <a:lnTo>
                  <a:pt x="3567306" y="3979752"/>
                </a:lnTo>
                <a:lnTo>
                  <a:pt x="0" y="39797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8" name="Freeform 8"/>
          <p:cNvSpPr/>
          <p:nvPr/>
        </p:nvSpPr>
        <p:spPr>
          <a:xfrm rot="-10722600" flipH="1">
            <a:off x="9791820" y="4584036"/>
            <a:ext cx="3567306" cy="3979753"/>
          </a:xfrm>
          <a:custGeom>
            <a:avLst/>
            <a:gdLst/>
            <a:ahLst/>
            <a:cxnLst/>
            <a:rect l="l" t="t" r="r" b="b"/>
            <a:pathLst>
              <a:path w="3567306" h="3979753">
                <a:moveTo>
                  <a:pt x="3567306" y="0"/>
                </a:moveTo>
                <a:lnTo>
                  <a:pt x="0" y="0"/>
                </a:lnTo>
                <a:lnTo>
                  <a:pt x="0" y="3979753"/>
                </a:lnTo>
                <a:lnTo>
                  <a:pt x="3567306" y="3979753"/>
                </a:lnTo>
                <a:lnTo>
                  <a:pt x="3567306"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tr-TR"/>
          </a:p>
        </p:txBody>
      </p:sp>
      <p:sp>
        <p:nvSpPr>
          <p:cNvPr id="9" name="TextBox 9"/>
          <p:cNvSpPr txBox="1"/>
          <p:nvPr/>
        </p:nvSpPr>
        <p:spPr>
          <a:xfrm>
            <a:off x="-976202" y="665798"/>
            <a:ext cx="8914857" cy="882235"/>
          </a:xfrm>
          <a:prstGeom prst="rect">
            <a:avLst/>
          </a:prstGeom>
        </p:spPr>
        <p:txBody>
          <a:bodyPr lIns="0" tIns="0" rIns="0" bIns="0" rtlCol="0" anchor="t">
            <a:spAutoFit/>
          </a:bodyPr>
          <a:lstStyle/>
          <a:p>
            <a:pPr algn="ctr">
              <a:lnSpc>
                <a:spcPts val="6639"/>
              </a:lnSpc>
            </a:pPr>
            <a:r>
              <a:rPr lang="en-US" sz="5875" b="1" spc="-264">
                <a:solidFill>
                  <a:srgbClr val="061C5B"/>
                </a:solidFill>
                <a:latin typeface="Arimo Bold"/>
                <a:ea typeface="Arimo Bold"/>
                <a:cs typeface="Arimo Bold"/>
                <a:sym typeface="Arimo Bold"/>
              </a:rPr>
              <a:t>IF  nasıl kullanılır?</a:t>
            </a:r>
          </a:p>
        </p:txBody>
      </p:sp>
      <p:sp>
        <p:nvSpPr>
          <p:cNvPr id="10" name="Freeform 10"/>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tr-TR"/>
          </a:p>
        </p:txBody>
      </p:sp>
      <p:sp>
        <p:nvSpPr>
          <p:cNvPr id="11" name="Freeform 11"/>
          <p:cNvSpPr/>
          <p:nvPr/>
        </p:nvSpPr>
        <p:spPr>
          <a:xfrm>
            <a:off x="6704088" y="118746"/>
            <a:ext cx="1234566" cy="2854488"/>
          </a:xfrm>
          <a:custGeom>
            <a:avLst/>
            <a:gdLst/>
            <a:ahLst/>
            <a:cxnLst/>
            <a:rect l="l" t="t" r="r" b="b"/>
            <a:pathLst>
              <a:path w="1234566" h="2854488">
                <a:moveTo>
                  <a:pt x="0" y="0"/>
                </a:moveTo>
                <a:lnTo>
                  <a:pt x="1234567" y="0"/>
                </a:lnTo>
                <a:lnTo>
                  <a:pt x="1234567" y="2854488"/>
                </a:lnTo>
                <a:lnTo>
                  <a:pt x="0" y="285448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tr-TR"/>
          </a:p>
        </p:txBody>
      </p:sp>
      <p:sp>
        <p:nvSpPr>
          <p:cNvPr id="12" name="TextBox 12"/>
          <p:cNvSpPr txBox="1"/>
          <p:nvPr/>
        </p:nvSpPr>
        <p:spPr>
          <a:xfrm>
            <a:off x="270164" y="4598572"/>
            <a:ext cx="4826377" cy="2482850"/>
          </a:xfrm>
          <a:prstGeom prst="rect">
            <a:avLst/>
          </a:prstGeom>
        </p:spPr>
        <p:txBody>
          <a:bodyPr lIns="0" tIns="0" rIns="0" bIns="0" rtlCol="0" anchor="t">
            <a:spAutoFit/>
          </a:bodyPr>
          <a:lstStyle/>
          <a:p>
            <a:pPr algn="l">
              <a:lnSpc>
                <a:spcPts val="4900"/>
              </a:lnSpc>
              <a:spcBef>
                <a:spcPct val="0"/>
              </a:spcBef>
            </a:pPr>
            <a:r>
              <a:rPr lang="en-US" sz="3500" b="1" i="1" u="sng" dirty="0">
                <a:solidFill>
                  <a:srgbClr val="061C5B"/>
                </a:solidFill>
                <a:latin typeface="Arimo Bold Italics"/>
                <a:ea typeface="Arimo Bold Italics"/>
                <a:cs typeface="Arimo Bold Italics"/>
                <a:sym typeface="Arimo Bold Italics"/>
              </a:rPr>
              <a:t>if:</a:t>
            </a:r>
            <a:r>
              <a:rPr lang="en-US" sz="3500" b="1" u="sng" dirty="0">
                <a:solidFill>
                  <a:srgbClr val="061C5B"/>
                </a:solidFill>
                <a:latin typeface="Arimo Bold"/>
                <a:ea typeface="Arimo Bold"/>
                <a:cs typeface="Arimo Bold"/>
                <a:sym typeface="Arimo Bold"/>
              </a:rPr>
              <a:t> </a:t>
            </a:r>
            <a:r>
              <a:rPr lang="en-US" sz="3500" b="1" dirty="0">
                <a:solidFill>
                  <a:srgbClr val="061C5B"/>
                </a:solidFill>
                <a:latin typeface="Arimo Bold"/>
                <a:ea typeface="Arimo Bold"/>
                <a:cs typeface="Arimo Bold"/>
                <a:sym typeface="Arimo Bold"/>
              </a:rPr>
              <a:t>Bu </a:t>
            </a:r>
            <a:r>
              <a:rPr lang="en-US" sz="3500" b="1" dirty="0" err="1">
                <a:solidFill>
                  <a:srgbClr val="061C5B"/>
                </a:solidFill>
                <a:latin typeface="Arimo Bold"/>
                <a:ea typeface="Arimo Bold"/>
                <a:cs typeface="Arimo Bold"/>
                <a:sym typeface="Arimo Bold"/>
              </a:rPr>
              <a:t>anahtar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kelime</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Python'a</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eğer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bu</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koşul</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doğruysa</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demek</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anlamına</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gelir</a:t>
            </a:r>
            <a:r>
              <a:rPr lang="en-US" sz="3500" b="1" dirty="0">
                <a:solidFill>
                  <a:srgbClr val="061C5B"/>
                </a:solidFill>
                <a:latin typeface="Arimo Bold"/>
                <a:ea typeface="Arimo Bold"/>
                <a:cs typeface="Arimo Bold"/>
                <a:sym typeface="Arimo Bold"/>
              </a:rPr>
              <a:t>.</a:t>
            </a:r>
          </a:p>
        </p:txBody>
      </p:sp>
      <p:sp>
        <p:nvSpPr>
          <p:cNvPr id="13" name="TextBox 13"/>
          <p:cNvSpPr txBox="1"/>
          <p:nvPr/>
        </p:nvSpPr>
        <p:spPr>
          <a:xfrm>
            <a:off x="13270061" y="1684184"/>
            <a:ext cx="4826377" cy="2482850"/>
          </a:xfrm>
          <a:prstGeom prst="rect">
            <a:avLst/>
          </a:prstGeom>
        </p:spPr>
        <p:txBody>
          <a:bodyPr lIns="0" tIns="0" rIns="0" bIns="0" rtlCol="0" anchor="t">
            <a:spAutoFit/>
          </a:bodyPr>
          <a:lstStyle/>
          <a:p>
            <a:pPr algn="l">
              <a:lnSpc>
                <a:spcPts val="4900"/>
              </a:lnSpc>
              <a:spcBef>
                <a:spcPct val="0"/>
              </a:spcBef>
            </a:pPr>
            <a:r>
              <a:rPr lang="en-US" sz="3500" b="1" i="1" u="sng" dirty="0" err="1">
                <a:solidFill>
                  <a:srgbClr val="061C5B"/>
                </a:solidFill>
                <a:latin typeface="Arimo Bold Italics"/>
                <a:ea typeface="Arimo Bold Italics"/>
                <a:cs typeface="Arimo Bold Italics"/>
                <a:sym typeface="Arimo Bold Italics"/>
              </a:rPr>
              <a:t>Koşul</a:t>
            </a:r>
            <a:r>
              <a:rPr lang="en-US" sz="3500" b="1" i="1" u="sng" dirty="0">
                <a:solidFill>
                  <a:srgbClr val="061C5B"/>
                </a:solidFill>
                <a:latin typeface="Arimo Bold Italics"/>
                <a:ea typeface="Arimo Bold Italics"/>
                <a:cs typeface="Arimo Bold Italics"/>
                <a:sym typeface="Arimo Bold Italics"/>
              </a:rPr>
              <a:t>:</a:t>
            </a:r>
            <a:r>
              <a:rPr lang="en-US" sz="3500" b="1" u="sng"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Doğru</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ya</a:t>
            </a:r>
            <a:r>
              <a:rPr lang="en-US" sz="3500" b="1" dirty="0">
                <a:solidFill>
                  <a:srgbClr val="061C5B"/>
                </a:solidFill>
                <a:latin typeface="Arimo Bold"/>
                <a:ea typeface="Arimo Bold"/>
                <a:cs typeface="Arimo Bold"/>
                <a:sym typeface="Arimo Bold"/>
              </a:rPr>
              <a:t> da </a:t>
            </a:r>
            <a:r>
              <a:rPr lang="en-US" sz="3500" b="1" dirty="0" err="1">
                <a:solidFill>
                  <a:srgbClr val="061C5B"/>
                </a:solidFill>
                <a:latin typeface="Arimo Bold"/>
                <a:ea typeface="Arimo Bold"/>
                <a:cs typeface="Arimo Bold"/>
                <a:sym typeface="Arimo Bold"/>
              </a:rPr>
              <a:t>yanlış</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olabilecek</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bir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ifadedir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Örneğin</a:t>
            </a:r>
            <a:r>
              <a:rPr lang="en-US" sz="3500" b="1" dirty="0">
                <a:solidFill>
                  <a:srgbClr val="061C5B"/>
                </a:solidFill>
                <a:latin typeface="Arimo Bold"/>
                <a:ea typeface="Arimo Bold"/>
                <a:cs typeface="Arimo Bold"/>
                <a:sym typeface="Arimo Bold"/>
              </a:rPr>
              <a:t>, x 15 e </a:t>
            </a:r>
            <a:r>
              <a:rPr lang="en-US" sz="3500" b="1" dirty="0" err="1">
                <a:solidFill>
                  <a:srgbClr val="061C5B"/>
                </a:solidFill>
                <a:latin typeface="Arimo Bold"/>
                <a:ea typeface="Arimo Bold"/>
                <a:cs typeface="Arimo Bold"/>
                <a:sym typeface="Arimo Bold"/>
              </a:rPr>
              <a:t>eşit</a:t>
            </a:r>
            <a:r>
              <a:rPr lang="en-US" sz="3500" b="1" dirty="0">
                <a:solidFill>
                  <a:srgbClr val="061C5B"/>
                </a:solidFill>
                <a:latin typeface="Arimo Bold"/>
                <a:ea typeface="Arimo Bold"/>
                <a:cs typeface="Arimo Bold"/>
                <a:sym typeface="Arimo Bold"/>
              </a:rPr>
              <a:t> mi?</a:t>
            </a:r>
          </a:p>
        </p:txBody>
      </p:sp>
      <p:sp>
        <p:nvSpPr>
          <p:cNvPr id="14" name="TextBox 14"/>
          <p:cNvSpPr txBox="1"/>
          <p:nvPr/>
        </p:nvSpPr>
        <p:spPr>
          <a:xfrm>
            <a:off x="4832584" y="8262243"/>
            <a:ext cx="12577995" cy="1244600"/>
          </a:xfrm>
          <a:prstGeom prst="rect">
            <a:avLst/>
          </a:prstGeom>
        </p:spPr>
        <p:txBody>
          <a:bodyPr lIns="0" tIns="0" rIns="0" bIns="0" rtlCol="0" anchor="t">
            <a:spAutoFit/>
          </a:bodyPr>
          <a:lstStyle/>
          <a:p>
            <a:pPr algn="l">
              <a:lnSpc>
                <a:spcPts val="4900"/>
              </a:lnSpc>
              <a:spcBef>
                <a:spcPct val="0"/>
              </a:spcBef>
            </a:pPr>
            <a:r>
              <a:rPr lang="en-US" sz="3500" b="1" i="1" u="sng" dirty="0" err="1">
                <a:solidFill>
                  <a:srgbClr val="061C5B"/>
                </a:solidFill>
                <a:latin typeface="Arimo Bold Italics"/>
                <a:ea typeface="Arimo Bold Italics"/>
                <a:cs typeface="Arimo Bold Italics"/>
                <a:sym typeface="Arimo Bold Italics"/>
              </a:rPr>
              <a:t>Yapılacak</a:t>
            </a:r>
            <a:r>
              <a:rPr lang="en-US" sz="3500" b="1" i="1" u="sng" dirty="0">
                <a:solidFill>
                  <a:srgbClr val="061C5B"/>
                </a:solidFill>
                <a:latin typeface="Arimo Bold Italics"/>
                <a:ea typeface="Arimo Bold Italics"/>
                <a:cs typeface="Arimo Bold Italics"/>
                <a:sym typeface="Arimo Bold Italics"/>
              </a:rPr>
              <a:t> </a:t>
            </a:r>
            <a:r>
              <a:rPr lang="en-US" sz="3500" b="1" i="1" u="sng" dirty="0" err="1">
                <a:solidFill>
                  <a:srgbClr val="061C5B"/>
                </a:solidFill>
                <a:latin typeface="Arimo Bold Italics"/>
                <a:ea typeface="Arimo Bold Italics"/>
                <a:cs typeface="Arimo Bold Italics"/>
                <a:sym typeface="Arimo Bold Italics"/>
              </a:rPr>
              <a:t>komut</a:t>
            </a:r>
            <a:r>
              <a:rPr lang="en-US" sz="3500" b="1" i="1" u="sng" dirty="0">
                <a:solidFill>
                  <a:srgbClr val="061C5B"/>
                </a:solidFill>
                <a:latin typeface="Arimo Bold Italics"/>
                <a:ea typeface="Arimo Bold Italics"/>
                <a:cs typeface="Arimo Bold Italics"/>
                <a:sym typeface="Arimo Bold Italics"/>
              </a:rPr>
              <a:t>:</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Eğer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koşul</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doğruysa</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yapılacak</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işlemler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bu</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blokta</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yazılır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Konsola</a:t>
            </a:r>
            <a:r>
              <a:rPr lang="en-US" sz="3500" b="1" dirty="0">
                <a:solidFill>
                  <a:srgbClr val="061C5B"/>
                </a:solidFill>
                <a:latin typeface="Arimo Bold"/>
                <a:ea typeface="Arimo Bold"/>
                <a:cs typeface="Arimo Bold"/>
                <a:sym typeface="Arimo Bold"/>
              </a:rPr>
              <a:t> X 15 </a:t>
            </a:r>
            <a:r>
              <a:rPr lang="en-US" sz="3500" b="1" dirty="0" err="1">
                <a:solidFill>
                  <a:srgbClr val="061C5B"/>
                </a:solidFill>
                <a:latin typeface="Arimo Bold"/>
                <a:ea typeface="Arimo Bold"/>
                <a:cs typeface="Arimo Bold"/>
                <a:sym typeface="Arimo Bold"/>
              </a:rPr>
              <a:t>tir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yazdıracaktır</a:t>
            </a:r>
            <a:r>
              <a:rPr lang="en-US" sz="3500" b="1" dirty="0">
                <a:solidFill>
                  <a:srgbClr val="061C5B"/>
                </a:solidFill>
                <a:latin typeface="Arimo Bold"/>
                <a:ea typeface="Arimo Bold"/>
                <a:cs typeface="Arimo Bold"/>
                <a:sym typeface="Arimo Bold"/>
              </a:rPr>
              <a:t>.</a:t>
            </a:r>
          </a:p>
        </p:txBody>
      </p:sp>
      <p:sp>
        <p:nvSpPr>
          <p:cNvPr id="15" name="TextBox 15"/>
          <p:cNvSpPr txBox="1"/>
          <p:nvPr/>
        </p:nvSpPr>
        <p:spPr>
          <a:xfrm>
            <a:off x="12394186" y="4778383"/>
            <a:ext cx="5893814" cy="869950"/>
          </a:xfrm>
          <a:prstGeom prst="rect">
            <a:avLst/>
          </a:prstGeom>
        </p:spPr>
        <p:txBody>
          <a:bodyPr lIns="0" tIns="0" rIns="0" bIns="0" rtlCol="0" anchor="t">
            <a:spAutoFit/>
          </a:bodyPr>
          <a:lstStyle/>
          <a:p>
            <a:pPr algn="l">
              <a:lnSpc>
                <a:spcPts val="3499"/>
              </a:lnSpc>
              <a:spcBef>
                <a:spcPct val="0"/>
              </a:spcBef>
            </a:pPr>
            <a:r>
              <a:rPr lang="en-US" sz="2499" b="1">
                <a:solidFill>
                  <a:srgbClr val="061C5B"/>
                </a:solidFill>
                <a:latin typeface="Arimo Bold"/>
                <a:ea typeface="Arimo Bold"/>
                <a:cs typeface="Arimo Bold"/>
                <a:sym typeface="Arimo Bold"/>
              </a:rPr>
              <a:t>NOT: if bloğunu açarken koşulun sonuna ( : )koymayı unutmayın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TextBox 2"/>
          <p:cNvSpPr txBox="1"/>
          <p:nvPr/>
        </p:nvSpPr>
        <p:spPr>
          <a:xfrm>
            <a:off x="489871" y="892864"/>
            <a:ext cx="5961657"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İF ÖRNEKLERİ</a:t>
            </a:r>
          </a:p>
        </p:txBody>
      </p:sp>
      <p:sp>
        <p:nvSpPr>
          <p:cNvPr id="3" name="Freeform 3"/>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a:off x="512201" y="2113006"/>
            <a:ext cx="6836436" cy="4307169"/>
          </a:xfrm>
          <a:custGeom>
            <a:avLst/>
            <a:gdLst/>
            <a:ahLst/>
            <a:cxnLst/>
            <a:rect l="l" t="t" r="r" b="b"/>
            <a:pathLst>
              <a:path w="6836436" h="4307169">
                <a:moveTo>
                  <a:pt x="0" y="0"/>
                </a:moveTo>
                <a:lnTo>
                  <a:pt x="6836436" y="0"/>
                </a:lnTo>
                <a:lnTo>
                  <a:pt x="6836436" y="4307169"/>
                </a:lnTo>
                <a:lnTo>
                  <a:pt x="0" y="4307169"/>
                </a:lnTo>
                <a:lnTo>
                  <a:pt x="0" y="0"/>
                </a:lnTo>
                <a:close/>
              </a:path>
            </a:pathLst>
          </a:custGeom>
          <a:blipFill>
            <a:blip r:embed="rId4"/>
            <a:stretch>
              <a:fillRect r="-12159"/>
            </a:stretch>
          </a:blipFill>
        </p:spPr>
        <p:txBody>
          <a:bodyPr/>
          <a:lstStyle/>
          <a:p>
            <a:endParaRPr lang="tr-TR"/>
          </a:p>
        </p:txBody>
      </p:sp>
      <p:sp>
        <p:nvSpPr>
          <p:cNvPr id="5" name="Freeform 5"/>
          <p:cNvSpPr/>
          <p:nvPr/>
        </p:nvSpPr>
        <p:spPr>
          <a:xfrm>
            <a:off x="1028700" y="7073971"/>
            <a:ext cx="5773311" cy="1174233"/>
          </a:xfrm>
          <a:custGeom>
            <a:avLst/>
            <a:gdLst/>
            <a:ahLst/>
            <a:cxnLst/>
            <a:rect l="l" t="t" r="r" b="b"/>
            <a:pathLst>
              <a:path w="5773311" h="1174233">
                <a:moveTo>
                  <a:pt x="0" y="0"/>
                </a:moveTo>
                <a:lnTo>
                  <a:pt x="5773311" y="0"/>
                </a:lnTo>
                <a:lnTo>
                  <a:pt x="5773311" y="1174233"/>
                </a:lnTo>
                <a:lnTo>
                  <a:pt x="0" y="1174233"/>
                </a:lnTo>
                <a:lnTo>
                  <a:pt x="0" y="0"/>
                </a:lnTo>
                <a:close/>
              </a:path>
            </a:pathLst>
          </a:custGeom>
          <a:blipFill>
            <a:blip r:embed="rId5"/>
            <a:stretch>
              <a:fillRect/>
            </a:stretch>
          </a:blipFill>
        </p:spPr>
        <p:txBody>
          <a:bodyPr/>
          <a:lstStyle/>
          <a:p>
            <a:endParaRPr lang="tr-TR"/>
          </a:p>
        </p:txBody>
      </p:sp>
      <p:sp>
        <p:nvSpPr>
          <p:cNvPr id="6" name="Freeform 6"/>
          <p:cNvSpPr/>
          <p:nvPr/>
        </p:nvSpPr>
        <p:spPr>
          <a:xfrm>
            <a:off x="7897744" y="2067465"/>
            <a:ext cx="9915461" cy="4352710"/>
          </a:xfrm>
          <a:custGeom>
            <a:avLst/>
            <a:gdLst/>
            <a:ahLst/>
            <a:cxnLst/>
            <a:rect l="l" t="t" r="r" b="b"/>
            <a:pathLst>
              <a:path w="9915461" h="4352710">
                <a:moveTo>
                  <a:pt x="0" y="0"/>
                </a:moveTo>
                <a:lnTo>
                  <a:pt x="9915461" y="0"/>
                </a:lnTo>
                <a:lnTo>
                  <a:pt x="9915461" y="4352710"/>
                </a:lnTo>
                <a:lnTo>
                  <a:pt x="0" y="4352710"/>
                </a:lnTo>
                <a:lnTo>
                  <a:pt x="0" y="0"/>
                </a:lnTo>
                <a:close/>
              </a:path>
            </a:pathLst>
          </a:custGeom>
          <a:blipFill>
            <a:blip r:embed="rId6"/>
            <a:stretch>
              <a:fillRect r="-7144"/>
            </a:stretch>
          </a:blipFill>
        </p:spPr>
        <p:txBody>
          <a:bodyPr/>
          <a:lstStyle/>
          <a:p>
            <a:endParaRPr lang="tr-TR"/>
          </a:p>
        </p:txBody>
      </p:sp>
      <p:sp>
        <p:nvSpPr>
          <p:cNvPr id="7" name="Freeform 7"/>
          <p:cNvSpPr/>
          <p:nvPr/>
        </p:nvSpPr>
        <p:spPr>
          <a:xfrm>
            <a:off x="8074226" y="7032532"/>
            <a:ext cx="9185074" cy="1215672"/>
          </a:xfrm>
          <a:custGeom>
            <a:avLst/>
            <a:gdLst/>
            <a:ahLst/>
            <a:cxnLst/>
            <a:rect l="l" t="t" r="r" b="b"/>
            <a:pathLst>
              <a:path w="9185074" h="1215672">
                <a:moveTo>
                  <a:pt x="0" y="0"/>
                </a:moveTo>
                <a:lnTo>
                  <a:pt x="9185074" y="0"/>
                </a:lnTo>
                <a:lnTo>
                  <a:pt x="9185074" y="1215672"/>
                </a:lnTo>
                <a:lnTo>
                  <a:pt x="0" y="1215672"/>
                </a:lnTo>
                <a:lnTo>
                  <a:pt x="0" y="0"/>
                </a:lnTo>
                <a:close/>
              </a:path>
            </a:pathLst>
          </a:custGeom>
          <a:blipFill>
            <a:blip r:embed="rId7"/>
            <a:stretch>
              <a:fillRect/>
            </a:stretch>
          </a:blipFill>
        </p:spPr>
        <p:txBody>
          <a:bodyPr/>
          <a:lstStyle/>
          <a:p>
            <a:endParaRPr lang="tr-TR"/>
          </a:p>
        </p:txBody>
      </p:sp>
      <p:sp>
        <p:nvSpPr>
          <p:cNvPr id="8" name="Freeform 8"/>
          <p:cNvSpPr/>
          <p:nvPr/>
        </p:nvSpPr>
        <p:spPr>
          <a:xfrm>
            <a:off x="8074226" y="8430771"/>
            <a:ext cx="3597953" cy="827529"/>
          </a:xfrm>
          <a:custGeom>
            <a:avLst/>
            <a:gdLst/>
            <a:ahLst/>
            <a:cxnLst/>
            <a:rect l="l" t="t" r="r" b="b"/>
            <a:pathLst>
              <a:path w="3597953" h="827529">
                <a:moveTo>
                  <a:pt x="0" y="0"/>
                </a:moveTo>
                <a:lnTo>
                  <a:pt x="3597953" y="0"/>
                </a:lnTo>
                <a:lnTo>
                  <a:pt x="3597953" y="827529"/>
                </a:lnTo>
                <a:lnTo>
                  <a:pt x="0" y="827529"/>
                </a:lnTo>
                <a:lnTo>
                  <a:pt x="0" y="0"/>
                </a:lnTo>
                <a:close/>
              </a:path>
            </a:pathLst>
          </a:custGeom>
          <a:blipFill>
            <a:blip r:embed="rId8"/>
            <a:stretch>
              <a:fillRect/>
            </a:stretch>
          </a:blipFill>
        </p:spPr>
        <p:txBody>
          <a:bodyPr/>
          <a:lstStyle/>
          <a:p>
            <a:endParaRPr lang="tr-TR"/>
          </a:p>
        </p:txBody>
      </p:sp>
      <p:sp>
        <p:nvSpPr>
          <p:cNvPr id="9" name="Freeform 9"/>
          <p:cNvSpPr/>
          <p:nvPr/>
        </p:nvSpPr>
        <p:spPr>
          <a:xfrm>
            <a:off x="6611207" y="5240"/>
            <a:ext cx="2081419" cy="2107766"/>
          </a:xfrm>
          <a:custGeom>
            <a:avLst/>
            <a:gdLst/>
            <a:ahLst/>
            <a:cxnLst/>
            <a:rect l="l" t="t" r="r" b="b"/>
            <a:pathLst>
              <a:path w="2081419" h="2107766">
                <a:moveTo>
                  <a:pt x="0" y="0"/>
                </a:moveTo>
                <a:lnTo>
                  <a:pt x="2081419" y="0"/>
                </a:lnTo>
                <a:lnTo>
                  <a:pt x="2081419" y="2107766"/>
                </a:lnTo>
                <a:lnTo>
                  <a:pt x="0" y="210776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0" name="TextBox 10"/>
          <p:cNvSpPr txBox="1"/>
          <p:nvPr/>
        </p:nvSpPr>
        <p:spPr>
          <a:xfrm>
            <a:off x="512201" y="6071179"/>
            <a:ext cx="6875282" cy="545592"/>
          </a:xfrm>
          <a:prstGeom prst="rect">
            <a:avLst/>
          </a:prstGeom>
        </p:spPr>
        <p:txBody>
          <a:bodyPr lIns="0" tIns="0" rIns="0" bIns="0" rtlCol="0" anchor="t">
            <a:spAutoFit/>
          </a:bodyPr>
          <a:lstStyle/>
          <a:p>
            <a:pPr algn="l">
              <a:lnSpc>
                <a:spcPts val="4524"/>
              </a:lnSpc>
            </a:pPr>
            <a:r>
              <a:rPr lang="en-US" sz="2600">
                <a:solidFill>
                  <a:srgbClr val="061C5B"/>
                </a:solidFill>
                <a:latin typeface="Arimo"/>
                <a:ea typeface="Arimo"/>
                <a:cs typeface="Arimo"/>
                <a:sym typeface="Arimo"/>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TextBox 2"/>
          <p:cNvSpPr txBox="1"/>
          <p:nvPr/>
        </p:nvSpPr>
        <p:spPr>
          <a:xfrm>
            <a:off x="489871" y="892864"/>
            <a:ext cx="5961657"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SIRA SİZDE!</a:t>
            </a:r>
          </a:p>
        </p:txBody>
      </p:sp>
      <p:sp>
        <p:nvSpPr>
          <p:cNvPr id="3" name="Freeform 3"/>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a:off x="3301187" y="3981612"/>
            <a:ext cx="10040740" cy="1299819"/>
          </a:xfrm>
          <a:custGeom>
            <a:avLst/>
            <a:gdLst/>
            <a:ahLst/>
            <a:cxnLst/>
            <a:rect l="l" t="t" r="r" b="b"/>
            <a:pathLst>
              <a:path w="10040740" h="1299819">
                <a:moveTo>
                  <a:pt x="0" y="0"/>
                </a:moveTo>
                <a:lnTo>
                  <a:pt x="10040740" y="0"/>
                </a:lnTo>
                <a:lnTo>
                  <a:pt x="10040740" y="1299819"/>
                </a:lnTo>
                <a:lnTo>
                  <a:pt x="0" y="1299819"/>
                </a:lnTo>
                <a:lnTo>
                  <a:pt x="0" y="0"/>
                </a:lnTo>
                <a:close/>
              </a:path>
            </a:pathLst>
          </a:custGeom>
          <a:blipFill>
            <a:blip r:embed="rId4"/>
            <a:stretch>
              <a:fillRect r="-56" b="-339294"/>
            </a:stretch>
          </a:blipFill>
        </p:spPr>
        <p:txBody>
          <a:bodyPr/>
          <a:lstStyle/>
          <a:p>
            <a:endParaRPr lang="tr-TR"/>
          </a:p>
        </p:txBody>
      </p:sp>
      <p:sp>
        <p:nvSpPr>
          <p:cNvPr id="5" name="TextBox 5"/>
          <p:cNvSpPr txBox="1"/>
          <p:nvPr/>
        </p:nvSpPr>
        <p:spPr>
          <a:xfrm>
            <a:off x="512201" y="6071179"/>
            <a:ext cx="6875282" cy="545592"/>
          </a:xfrm>
          <a:prstGeom prst="rect">
            <a:avLst/>
          </a:prstGeom>
        </p:spPr>
        <p:txBody>
          <a:bodyPr lIns="0" tIns="0" rIns="0" bIns="0" rtlCol="0" anchor="t">
            <a:spAutoFit/>
          </a:bodyPr>
          <a:lstStyle/>
          <a:p>
            <a:pPr algn="l">
              <a:lnSpc>
                <a:spcPts val="4524"/>
              </a:lnSpc>
            </a:pPr>
            <a:r>
              <a:rPr lang="en-US" sz="2600">
                <a:solidFill>
                  <a:srgbClr val="061C5B"/>
                </a:solidFill>
                <a:latin typeface="Arimo"/>
                <a:ea typeface="Arimo"/>
                <a:cs typeface="Arimo"/>
                <a:sym typeface="Arimo"/>
              </a:rPr>
              <a:t>.</a:t>
            </a:r>
          </a:p>
        </p:txBody>
      </p:sp>
      <p:sp>
        <p:nvSpPr>
          <p:cNvPr id="6" name="TextBox 6"/>
          <p:cNvSpPr txBox="1"/>
          <p:nvPr/>
        </p:nvSpPr>
        <p:spPr>
          <a:xfrm>
            <a:off x="0" y="2116010"/>
            <a:ext cx="14651182" cy="1590675"/>
          </a:xfrm>
          <a:prstGeom prst="rect">
            <a:avLst/>
          </a:prstGeom>
        </p:spPr>
        <p:txBody>
          <a:bodyPr lIns="0" tIns="0" rIns="0" bIns="0" rtlCol="0" anchor="t">
            <a:spAutoFit/>
          </a:bodyPr>
          <a:lstStyle/>
          <a:p>
            <a:pPr algn="ctr">
              <a:lnSpc>
                <a:spcPts val="6299"/>
              </a:lnSpc>
              <a:spcBef>
                <a:spcPct val="0"/>
              </a:spcBef>
            </a:pPr>
            <a:r>
              <a:rPr lang="en-US" sz="4500" b="1">
                <a:solidFill>
                  <a:srgbClr val="061C5B"/>
                </a:solidFill>
                <a:latin typeface="Arimo Bold"/>
                <a:ea typeface="Arimo Bold"/>
                <a:cs typeface="Arimo Bold"/>
                <a:sym typeface="Arimo Bold"/>
              </a:rPr>
              <a:t>Kullanıcıdan alınan bir sayının pozitif mi negatif mi olduğunu bulan bir kod yazınız.</a:t>
            </a:r>
          </a:p>
        </p:txBody>
      </p:sp>
      <p:sp>
        <p:nvSpPr>
          <p:cNvPr id="7" name="Freeform 7"/>
          <p:cNvSpPr/>
          <p:nvPr/>
        </p:nvSpPr>
        <p:spPr>
          <a:xfrm>
            <a:off x="3295506" y="8049722"/>
            <a:ext cx="10046421" cy="1676324"/>
          </a:xfrm>
          <a:custGeom>
            <a:avLst/>
            <a:gdLst/>
            <a:ahLst/>
            <a:cxnLst/>
            <a:rect l="l" t="t" r="r" b="b"/>
            <a:pathLst>
              <a:path w="10046421" h="1676324">
                <a:moveTo>
                  <a:pt x="0" y="0"/>
                </a:moveTo>
                <a:lnTo>
                  <a:pt x="10046421" y="0"/>
                </a:lnTo>
                <a:lnTo>
                  <a:pt x="10046421" y="1676324"/>
                </a:lnTo>
                <a:lnTo>
                  <a:pt x="0" y="1676324"/>
                </a:lnTo>
                <a:lnTo>
                  <a:pt x="0" y="0"/>
                </a:lnTo>
                <a:close/>
              </a:path>
            </a:pathLst>
          </a:custGeom>
          <a:blipFill>
            <a:blip r:embed="rId4"/>
            <a:stretch>
              <a:fillRect l="-777" t="-242888" b="-388"/>
            </a:stretch>
          </a:blipFill>
        </p:spPr>
        <p:txBody>
          <a:bodyPr/>
          <a:lstStyle/>
          <a:p>
            <a:endParaRPr lang="tr-TR"/>
          </a:p>
        </p:txBody>
      </p:sp>
      <p:sp>
        <p:nvSpPr>
          <p:cNvPr id="8" name="Freeform 8"/>
          <p:cNvSpPr/>
          <p:nvPr/>
        </p:nvSpPr>
        <p:spPr>
          <a:xfrm>
            <a:off x="3295506" y="6731997"/>
            <a:ext cx="10046421" cy="1317725"/>
          </a:xfrm>
          <a:custGeom>
            <a:avLst/>
            <a:gdLst/>
            <a:ahLst/>
            <a:cxnLst/>
            <a:rect l="l" t="t" r="r" b="b"/>
            <a:pathLst>
              <a:path w="10046421" h="1317725">
                <a:moveTo>
                  <a:pt x="0" y="0"/>
                </a:moveTo>
                <a:lnTo>
                  <a:pt x="10046421" y="0"/>
                </a:lnTo>
                <a:lnTo>
                  <a:pt x="10046421" y="1317725"/>
                </a:lnTo>
                <a:lnTo>
                  <a:pt x="0" y="1317725"/>
                </a:lnTo>
                <a:lnTo>
                  <a:pt x="0" y="0"/>
                </a:lnTo>
                <a:close/>
              </a:path>
            </a:pathLst>
          </a:custGeom>
          <a:blipFill>
            <a:blip r:embed="rId4"/>
            <a:stretch>
              <a:fillRect l="-1580" t="-212896" b="-127275"/>
            </a:stretch>
          </a:blipFill>
        </p:spPr>
        <p:txBody>
          <a:bodyPr/>
          <a:lstStyle/>
          <a:p>
            <a:endParaRPr lang="tr-TR"/>
          </a:p>
        </p:txBody>
      </p:sp>
      <p:sp>
        <p:nvSpPr>
          <p:cNvPr id="9" name="Freeform 9"/>
          <p:cNvSpPr/>
          <p:nvPr/>
        </p:nvSpPr>
        <p:spPr>
          <a:xfrm>
            <a:off x="3295506" y="5281431"/>
            <a:ext cx="10046421" cy="1450565"/>
          </a:xfrm>
          <a:custGeom>
            <a:avLst/>
            <a:gdLst/>
            <a:ahLst/>
            <a:cxnLst/>
            <a:rect l="l" t="t" r="r" b="b"/>
            <a:pathLst>
              <a:path w="10046421" h="1450565">
                <a:moveTo>
                  <a:pt x="0" y="0"/>
                </a:moveTo>
                <a:lnTo>
                  <a:pt x="10046421" y="0"/>
                </a:lnTo>
                <a:lnTo>
                  <a:pt x="10046421" y="1450566"/>
                </a:lnTo>
                <a:lnTo>
                  <a:pt x="0" y="1450566"/>
                </a:lnTo>
                <a:lnTo>
                  <a:pt x="0" y="0"/>
                </a:lnTo>
                <a:close/>
              </a:path>
            </a:pathLst>
          </a:custGeom>
          <a:blipFill>
            <a:blip r:embed="rId4"/>
            <a:stretch>
              <a:fillRect t="-94426" b="-199215"/>
            </a:stretch>
          </a:blipFill>
        </p:spPr>
        <p:txBody>
          <a:bodyPr/>
          <a:lstStyle/>
          <a:p>
            <a:endParaRPr lang="tr-TR"/>
          </a:p>
        </p:txBody>
      </p:sp>
      <p:sp>
        <p:nvSpPr>
          <p:cNvPr id="10" name="Freeform 10"/>
          <p:cNvSpPr/>
          <p:nvPr/>
        </p:nvSpPr>
        <p:spPr>
          <a:xfrm>
            <a:off x="13241172" y="-40329"/>
            <a:ext cx="5046828" cy="6008129"/>
          </a:xfrm>
          <a:custGeom>
            <a:avLst/>
            <a:gdLst/>
            <a:ahLst/>
            <a:cxnLst/>
            <a:rect l="l" t="t" r="r" b="b"/>
            <a:pathLst>
              <a:path w="5046828" h="6008129">
                <a:moveTo>
                  <a:pt x="0" y="0"/>
                </a:moveTo>
                <a:lnTo>
                  <a:pt x="5046828" y="0"/>
                </a:lnTo>
                <a:lnTo>
                  <a:pt x="5046828" y="6008129"/>
                </a:lnTo>
                <a:lnTo>
                  <a:pt x="0" y="6008129"/>
                </a:lnTo>
                <a:lnTo>
                  <a:pt x="0" y="0"/>
                </a:lnTo>
                <a:close/>
              </a:path>
            </a:pathLst>
          </a:custGeom>
          <a:blipFill>
            <a:blip r:embed="rId5"/>
            <a:stretch>
              <a:fillRect/>
            </a:stretch>
          </a:blipFill>
        </p:spPr>
        <p:txBody>
          <a:bodyPr/>
          <a:lstStyle/>
          <a:p>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382892" y="-450064"/>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Freeform 6"/>
          <p:cNvSpPr/>
          <p:nvPr/>
        </p:nvSpPr>
        <p:spPr>
          <a:xfrm>
            <a:off x="7749241" y="728773"/>
            <a:ext cx="9385368" cy="2921860"/>
          </a:xfrm>
          <a:custGeom>
            <a:avLst/>
            <a:gdLst/>
            <a:ahLst/>
            <a:cxnLst/>
            <a:rect l="l" t="t" r="r" b="b"/>
            <a:pathLst>
              <a:path w="9385368" h="2921860">
                <a:moveTo>
                  <a:pt x="0" y="0"/>
                </a:moveTo>
                <a:lnTo>
                  <a:pt x="9385368" y="0"/>
                </a:lnTo>
                <a:lnTo>
                  <a:pt x="9385368" y="2921860"/>
                </a:lnTo>
                <a:lnTo>
                  <a:pt x="0" y="2921860"/>
                </a:lnTo>
                <a:lnTo>
                  <a:pt x="0" y="0"/>
                </a:lnTo>
                <a:close/>
              </a:path>
            </a:pathLst>
          </a:custGeom>
          <a:blipFill>
            <a:blip r:embed="rId7"/>
            <a:stretch>
              <a:fillRect/>
            </a:stretch>
          </a:blipFill>
        </p:spPr>
        <p:txBody>
          <a:bodyPr/>
          <a:lstStyle/>
          <a:p>
            <a:endParaRPr lang="tr-TR"/>
          </a:p>
        </p:txBody>
      </p:sp>
      <p:sp>
        <p:nvSpPr>
          <p:cNvPr id="7" name="TextBox 7"/>
          <p:cNvSpPr txBox="1"/>
          <p:nvPr/>
        </p:nvSpPr>
        <p:spPr>
          <a:xfrm>
            <a:off x="483128" y="892864"/>
            <a:ext cx="4952498" cy="765361"/>
          </a:xfrm>
          <a:prstGeom prst="rect">
            <a:avLst/>
          </a:prstGeom>
        </p:spPr>
        <p:txBody>
          <a:bodyPr lIns="0" tIns="0" rIns="0" bIns="0" rtlCol="0" anchor="t">
            <a:spAutoFit/>
          </a:bodyPr>
          <a:lstStyle/>
          <a:p>
            <a:pPr marL="0" lvl="0" indent="0" algn="l">
              <a:lnSpc>
                <a:spcPts val="5459"/>
              </a:lnSpc>
              <a:spcBef>
                <a:spcPct val="0"/>
              </a:spcBef>
            </a:pPr>
            <a:r>
              <a:rPr lang="en-US" sz="5999" b="1" u="none" strike="noStrike">
                <a:solidFill>
                  <a:srgbClr val="061C5B"/>
                </a:solidFill>
                <a:latin typeface="Arimo Bold"/>
                <a:ea typeface="Arimo Bold"/>
                <a:cs typeface="Arimo Bold"/>
                <a:sym typeface="Arimo Bold"/>
              </a:rPr>
              <a:t>ELSE BLOĞU</a:t>
            </a:r>
          </a:p>
        </p:txBody>
      </p:sp>
      <p:sp>
        <p:nvSpPr>
          <p:cNvPr id="8" name="Freeform 8"/>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9" name="Freeform 9"/>
          <p:cNvSpPr/>
          <p:nvPr/>
        </p:nvSpPr>
        <p:spPr>
          <a:xfrm>
            <a:off x="1809895" y="1656744"/>
            <a:ext cx="2298964" cy="2298964"/>
          </a:xfrm>
          <a:custGeom>
            <a:avLst/>
            <a:gdLst/>
            <a:ahLst/>
            <a:cxnLst/>
            <a:rect l="l" t="t" r="r" b="b"/>
            <a:pathLst>
              <a:path w="2298964" h="2298964">
                <a:moveTo>
                  <a:pt x="0" y="0"/>
                </a:moveTo>
                <a:lnTo>
                  <a:pt x="2298964" y="0"/>
                </a:lnTo>
                <a:lnTo>
                  <a:pt x="2298964" y="2298964"/>
                </a:lnTo>
                <a:lnTo>
                  <a:pt x="0" y="22989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10" name="TextBox 10"/>
          <p:cNvSpPr txBox="1"/>
          <p:nvPr/>
        </p:nvSpPr>
        <p:spPr>
          <a:xfrm>
            <a:off x="483128" y="4178096"/>
            <a:ext cx="17555490" cy="258322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Else bloğu, if ile birlikte kullanıldığında, bir koşulun yanlış olduğu durumda çalışacak kodları yazmamıza olanak sağlar. Yani, if bloğundaki koşul doğru değilse, else bloğundaki kod çalıştırılır. Else yapısı bir yedek plan gibidir; if koşulu çalışmazsa devreye girer.</a:t>
            </a:r>
          </a:p>
        </p:txBody>
      </p:sp>
      <p:sp>
        <p:nvSpPr>
          <p:cNvPr id="11" name="TextBox 11"/>
          <p:cNvSpPr txBox="1"/>
          <p:nvPr/>
        </p:nvSpPr>
        <p:spPr>
          <a:xfrm>
            <a:off x="483128" y="7730499"/>
            <a:ext cx="17804872" cy="1945311"/>
          </a:xfrm>
          <a:prstGeom prst="rect">
            <a:avLst/>
          </a:prstGeom>
        </p:spPr>
        <p:txBody>
          <a:bodyPr lIns="0" tIns="0" rIns="0" bIns="0" rtlCol="0" anchor="t">
            <a:spAutoFit/>
          </a:bodyPr>
          <a:lstStyle/>
          <a:p>
            <a:pPr marL="971550" lvl="1" indent="-485775" algn="l">
              <a:lnSpc>
                <a:spcPts val="5080"/>
              </a:lnSpc>
              <a:spcBef>
                <a:spcPct val="0"/>
              </a:spcBef>
              <a:buAutoNum type="arabicPeriod"/>
            </a:pPr>
            <a:r>
              <a:rPr lang="en-US" sz="4500" u="none" strike="noStrike" spc="-198">
                <a:solidFill>
                  <a:srgbClr val="061C5B"/>
                </a:solidFill>
                <a:latin typeface="Arimo"/>
                <a:ea typeface="Arimo"/>
                <a:cs typeface="Arimo"/>
                <a:sym typeface="Arimo"/>
              </a:rPr>
              <a:t>If: Bir koşul kontrol edilir. Bu koşul doğruysa, if bloğundaki kod çalışır.</a:t>
            </a:r>
          </a:p>
          <a:p>
            <a:pPr marL="971550" lvl="1" indent="-485775" algn="l">
              <a:lnSpc>
                <a:spcPts val="5084"/>
              </a:lnSpc>
              <a:spcBef>
                <a:spcPct val="0"/>
              </a:spcBef>
              <a:buAutoNum type="arabicPeriod"/>
            </a:pPr>
            <a:r>
              <a:rPr lang="en-US" sz="4500" u="none" strike="noStrike" spc="-201">
                <a:solidFill>
                  <a:srgbClr val="061C5B"/>
                </a:solidFill>
                <a:latin typeface="Arimo"/>
                <a:ea typeface="Arimo"/>
                <a:cs typeface="Arimo"/>
                <a:sym typeface="Arimo"/>
              </a:rPr>
              <a:t>Else: If bloğundaki koşul yanlışsa, else bloğundaki kod çalışır.</a:t>
            </a:r>
          </a:p>
          <a:p>
            <a:pPr marL="0" lvl="0" indent="0" algn="l">
              <a:lnSpc>
                <a:spcPts val="5084"/>
              </a:lnSpc>
              <a:spcBef>
                <a:spcPct val="0"/>
              </a:spcBef>
            </a:pPr>
            <a:endParaRPr lang="en-US" sz="4500" u="none" strike="noStrike" spc="-201">
              <a:solidFill>
                <a:srgbClr val="061C5B"/>
              </a:solidFill>
              <a:latin typeface="Arimo"/>
              <a:ea typeface="Arimo"/>
              <a:cs typeface="Arimo"/>
              <a:sym typeface="Arimo"/>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Freeform 2"/>
          <p:cNvSpPr/>
          <p:nvPr/>
        </p:nvSpPr>
        <p:spPr>
          <a:xfrm>
            <a:off x="-1375647" y="9071841"/>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2">
              <a:extLst>
                <a:ext uri="{96DAC541-7B7A-43D3-8B79-37D633B846F1}">
                  <asvg:svgBlip xmlns:asvg="http://schemas.microsoft.com/office/drawing/2016/SVG/main" r:embed="rId3"/>
                </a:ext>
              </a:extLst>
            </a:blip>
            <a:stretch>
              <a:fillRect t="-229" b="-229"/>
            </a:stretch>
          </a:blipFill>
        </p:spPr>
        <p:txBody>
          <a:bodyPr/>
          <a:lstStyle/>
          <a:p>
            <a:endParaRPr lang="tr-TR"/>
          </a:p>
        </p:txBody>
      </p:sp>
      <p:sp>
        <p:nvSpPr>
          <p:cNvPr id="3" name="Freeform 3"/>
          <p:cNvSpPr/>
          <p:nvPr/>
        </p:nvSpPr>
        <p:spPr>
          <a:xfrm>
            <a:off x="817140" y="2700547"/>
            <a:ext cx="10001286" cy="3758873"/>
          </a:xfrm>
          <a:custGeom>
            <a:avLst/>
            <a:gdLst/>
            <a:ahLst/>
            <a:cxnLst/>
            <a:rect l="l" t="t" r="r" b="b"/>
            <a:pathLst>
              <a:path w="10001286" h="3758873">
                <a:moveTo>
                  <a:pt x="0" y="0"/>
                </a:moveTo>
                <a:lnTo>
                  <a:pt x="10001286" y="0"/>
                </a:lnTo>
                <a:lnTo>
                  <a:pt x="10001286" y="3758873"/>
                </a:lnTo>
                <a:lnTo>
                  <a:pt x="0" y="3758873"/>
                </a:lnTo>
                <a:lnTo>
                  <a:pt x="0" y="0"/>
                </a:lnTo>
                <a:close/>
              </a:path>
            </a:pathLst>
          </a:custGeom>
          <a:blipFill>
            <a:blip r:embed="rId4"/>
            <a:stretch>
              <a:fillRect/>
            </a:stretch>
          </a:blipFill>
        </p:spPr>
        <p:txBody>
          <a:bodyPr/>
          <a:lstStyle/>
          <a:p>
            <a:endParaRPr lang="tr-TR"/>
          </a:p>
        </p:txBody>
      </p:sp>
      <p:sp>
        <p:nvSpPr>
          <p:cNvPr id="4" name="TextBox 4"/>
          <p:cNvSpPr txBox="1"/>
          <p:nvPr/>
        </p:nvSpPr>
        <p:spPr>
          <a:xfrm>
            <a:off x="483128" y="892864"/>
            <a:ext cx="4952498" cy="765361"/>
          </a:xfrm>
          <a:prstGeom prst="rect">
            <a:avLst/>
          </a:prstGeom>
        </p:spPr>
        <p:txBody>
          <a:bodyPr lIns="0" tIns="0" rIns="0" bIns="0" rtlCol="0" anchor="t">
            <a:spAutoFit/>
          </a:bodyPr>
          <a:lstStyle/>
          <a:p>
            <a:pPr marL="0" lvl="0" indent="0" algn="l">
              <a:lnSpc>
                <a:spcPts val="5459"/>
              </a:lnSpc>
              <a:spcBef>
                <a:spcPct val="0"/>
              </a:spcBef>
            </a:pPr>
            <a:r>
              <a:rPr lang="en-US" sz="5999" b="1" u="none" strike="noStrike">
                <a:solidFill>
                  <a:srgbClr val="061C5B"/>
                </a:solidFill>
                <a:latin typeface="Arimo Bold"/>
                <a:ea typeface="Arimo Bold"/>
                <a:cs typeface="Arimo Bold"/>
                <a:sym typeface="Arimo Bold"/>
              </a:rPr>
              <a:t>ELSE BLOĞU</a:t>
            </a:r>
          </a:p>
        </p:txBody>
      </p:sp>
      <p:sp>
        <p:nvSpPr>
          <p:cNvPr id="5" name="Freeform 5"/>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rot="-457963" flipV="1">
            <a:off x="7805068" y="2729287"/>
            <a:ext cx="5420308" cy="1497360"/>
          </a:xfrm>
          <a:custGeom>
            <a:avLst/>
            <a:gdLst/>
            <a:ahLst/>
            <a:cxnLst/>
            <a:rect l="l" t="t" r="r" b="b"/>
            <a:pathLst>
              <a:path w="5420308" h="1497360">
                <a:moveTo>
                  <a:pt x="0" y="1497360"/>
                </a:moveTo>
                <a:lnTo>
                  <a:pt x="5420309" y="1497360"/>
                </a:lnTo>
                <a:lnTo>
                  <a:pt x="5420309" y="0"/>
                </a:lnTo>
                <a:lnTo>
                  <a:pt x="0" y="0"/>
                </a:lnTo>
                <a:lnTo>
                  <a:pt x="0" y="149736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Freeform 7"/>
          <p:cNvSpPr/>
          <p:nvPr/>
        </p:nvSpPr>
        <p:spPr>
          <a:xfrm rot="-10722600" flipH="1">
            <a:off x="1279717" y="5456872"/>
            <a:ext cx="3567306" cy="3979753"/>
          </a:xfrm>
          <a:custGeom>
            <a:avLst/>
            <a:gdLst/>
            <a:ahLst/>
            <a:cxnLst/>
            <a:rect l="l" t="t" r="r" b="b"/>
            <a:pathLst>
              <a:path w="3567306" h="3979753">
                <a:moveTo>
                  <a:pt x="3567305" y="0"/>
                </a:moveTo>
                <a:lnTo>
                  <a:pt x="0" y="0"/>
                </a:lnTo>
                <a:lnTo>
                  <a:pt x="0" y="3979753"/>
                </a:lnTo>
                <a:lnTo>
                  <a:pt x="3567305" y="3979753"/>
                </a:lnTo>
                <a:lnTo>
                  <a:pt x="3567305"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8" name="TextBox 8"/>
          <p:cNvSpPr txBox="1"/>
          <p:nvPr/>
        </p:nvSpPr>
        <p:spPr>
          <a:xfrm>
            <a:off x="11253355" y="3976570"/>
            <a:ext cx="6785264" cy="3101975"/>
          </a:xfrm>
          <a:prstGeom prst="rect">
            <a:avLst/>
          </a:prstGeom>
        </p:spPr>
        <p:txBody>
          <a:bodyPr lIns="0" tIns="0" rIns="0" bIns="0" rtlCol="0" anchor="t">
            <a:spAutoFit/>
          </a:bodyPr>
          <a:lstStyle/>
          <a:p>
            <a:pPr marL="0" lvl="0" indent="0" algn="l">
              <a:lnSpc>
                <a:spcPts val="4900"/>
              </a:lnSpc>
              <a:spcBef>
                <a:spcPct val="0"/>
              </a:spcBef>
            </a:pPr>
            <a:r>
              <a:rPr lang="en-US" sz="3500" b="1" i="1" u="sng" strike="noStrike" dirty="0">
                <a:solidFill>
                  <a:srgbClr val="061C5B"/>
                </a:solidFill>
                <a:latin typeface="Arimo Bold Italics"/>
                <a:ea typeface="Arimo Bold Italics"/>
                <a:cs typeface="Arimo Bold Italics"/>
                <a:sym typeface="Arimo Bold Italics"/>
              </a:rPr>
              <a:t>If </a:t>
            </a:r>
            <a:r>
              <a:rPr lang="en-US" sz="3500" b="1" i="1" u="sng" strike="noStrike" dirty="0" err="1">
                <a:solidFill>
                  <a:srgbClr val="061C5B"/>
                </a:solidFill>
                <a:latin typeface="Arimo Bold Italics"/>
                <a:ea typeface="Arimo Bold Italics"/>
                <a:cs typeface="Arimo Bold Italics"/>
                <a:sym typeface="Arimo Bold Italics"/>
              </a:rPr>
              <a:t>bloğu</a:t>
            </a:r>
            <a:r>
              <a:rPr lang="en-US" sz="3500" b="1" i="1" u="sng" strike="noStrike" dirty="0">
                <a:solidFill>
                  <a:srgbClr val="061C5B"/>
                </a:solidFill>
                <a:latin typeface="Arimo Bold Italics"/>
                <a:ea typeface="Arimo Bold Italics"/>
                <a:cs typeface="Arimo Bold Italics"/>
                <a:sym typeface="Arimo Bold Italics"/>
              </a:rPr>
              <a:t>:</a:t>
            </a:r>
            <a:r>
              <a:rPr lang="en-US" sz="3500" strike="noStrike" dirty="0">
                <a:solidFill>
                  <a:srgbClr val="061C5B"/>
                </a:solidFill>
                <a:latin typeface="Arimo"/>
                <a:ea typeface="Arimo"/>
                <a:cs typeface="Arimo"/>
                <a:sym typeface="Arimo"/>
              </a:rPr>
              <a:t> </a:t>
            </a:r>
            <a:r>
              <a:rPr lang="en-US" sz="3500" b="1" strike="noStrike" dirty="0" err="1">
                <a:solidFill>
                  <a:srgbClr val="061C5B"/>
                </a:solidFill>
                <a:latin typeface="Arimo Bold"/>
                <a:ea typeface="Arimo Bold"/>
                <a:cs typeface="Arimo Bold"/>
                <a:sym typeface="Arimo Bold"/>
              </a:rPr>
              <a:t>Girilen</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sayının</a:t>
            </a:r>
            <a:r>
              <a:rPr lang="en-US" sz="3500" b="1" strike="noStrike" dirty="0">
                <a:solidFill>
                  <a:srgbClr val="061C5B"/>
                </a:solidFill>
                <a:latin typeface="Arimo Bold"/>
                <a:ea typeface="Arimo Bold"/>
                <a:cs typeface="Arimo Bold"/>
                <a:sym typeface="Arimo Bold"/>
              </a:rPr>
              <a:t> 0'dan </a:t>
            </a:r>
            <a:r>
              <a:rPr lang="en-US" sz="3500" b="1" strike="noStrike" dirty="0" err="1">
                <a:solidFill>
                  <a:srgbClr val="061C5B"/>
                </a:solidFill>
                <a:latin typeface="Arimo Bold"/>
                <a:ea typeface="Arimo Bold"/>
                <a:cs typeface="Arimo Bold"/>
                <a:sym typeface="Arimo Bold"/>
              </a:rPr>
              <a:t>büyük</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olup</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olmadığını</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kontrol</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eder</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Eğer</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sayı</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pozitifse</a:t>
            </a:r>
            <a:r>
              <a:rPr lang="en-US" sz="3500" b="1" strike="noStrike" dirty="0">
                <a:solidFill>
                  <a:srgbClr val="061C5B"/>
                </a:solidFill>
                <a:latin typeface="Arimo Bold"/>
                <a:ea typeface="Arimo Bold"/>
                <a:cs typeface="Arimo Bold"/>
                <a:sym typeface="Arimo Bold"/>
              </a:rPr>
              <a:t>, "Bu </a:t>
            </a:r>
            <a:r>
              <a:rPr lang="en-US" sz="3500" b="1" strike="noStrike" dirty="0" err="1">
                <a:solidFill>
                  <a:srgbClr val="061C5B"/>
                </a:solidFill>
                <a:latin typeface="Arimo Bold"/>
                <a:ea typeface="Arimo Bold"/>
                <a:cs typeface="Arimo Bold"/>
                <a:sym typeface="Arimo Bold"/>
              </a:rPr>
              <a:t>sayı</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pozitiftir</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mesajı</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ekrana</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yazdırılır</a:t>
            </a:r>
            <a:r>
              <a:rPr lang="en-US" sz="3500" b="1" strike="noStrike" dirty="0">
                <a:solidFill>
                  <a:srgbClr val="061C5B"/>
                </a:solidFill>
                <a:latin typeface="Arimo Bold"/>
                <a:ea typeface="Arimo Bold"/>
                <a:cs typeface="Arimo Bold"/>
                <a:sym typeface="Arimo Bold"/>
              </a:rPr>
              <a:t>.</a:t>
            </a:r>
          </a:p>
        </p:txBody>
      </p:sp>
      <p:sp>
        <p:nvSpPr>
          <p:cNvPr id="9" name="TextBox 9"/>
          <p:cNvSpPr txBox="1"/>
          <p:nvPr/>
        </p:nvSpPr>
        <p:spPr>
          <a:xfrm>
            <a:off x="4891368" y="8231676"/>
            <a:ext cx="12970605" cy="1244600"/>
          </a:xfrm>
          <a:prstGeom prst="rect">
            <a:avLst/>
          </a:prstGeom>
        </p:spPr>
        <p:txBody>
          <a:bodyPr lIns="0" tIns="0" rIns="0" bIns="0" rtlCol="0" anchor="t">
            <a:spAutoFit/>
          </a:bodyPr>
          <a:lstStyle/>
          <a:p>
            <a:pPr marL="0" lvl="0" indent="0" algn="l">
              <a:lnSpc>
                <a:spcPts val="4900"/>
              </a:lnSpc>
              <a:spcBef>
                <a:spcPct val="0"/>
              </a:spcBef>
            </a:pPr>
            <a:r>
              <a:rPr lang="en-US" sz="3500" b="1" i="1" u="sng" strike="noStrike" dirty="0">
                <a:solidFill>
                  <a:srgbClr val="061C5B"/>
                </a:solidFill>
                <a:latin typeface="Arimo Bold Italics"/>
                <a:ea typeface="Arimo Bold Italics"/>
                <a:cs typeface="Arimo Bold Italics"/>
                <a:sym typeface="Arimo Bold Italics"/>
              </a:rPr>
              <a:t>Else </a:t>
            </a:r>
            <a:r>
              <a:rPr lang="en-US" sz="3500" b="1" i="1" u="sng" strike="noStrike" dirty="0" err="1">
                <a:solidFill>
                  <a:srgbClr val="061C5B"/>
                </a:solidFill>
                <a:latin typeface="Arimo Bold Italics"/>
                <a:ea typeface="Arimo Bold Italics"/>
                <a:cs typeface="Arimo Bold Italics"/>
                <a:sym typeface="Arimo Bold Italics"/>
              </a:rPr>
              <a:t>bloğu</a:t>
            </a:r>
            <a:r>
              <a:rPr lang="en-US" sz="3500" b="1" i="1" u="sng" strike="noStrike" dirty="0">
                <a:solidFill>
                  <a:srgbClr val="061C5B"/>
                </a:solidFill>
                <a:latin typeface="Arimo Bold Italics"/>
                <a:ea typeface="Arimo Bold Italics"/>
                <a:cs typeface="Arimo Bold Italics"/>
                <a:sym typeface="Arimo Bold Italics"/>
              </a:rPr>
              <a:t>:</a:t>
            </a:r>
            <a:r>
              <a:rPr lang="en-US" sz="3500" b="1" strike="noStrike" dirty="0">
                <a:solidFill>
                  <a:srgbClr val="061C5B"/>
                </a:solidFill>
                <a:latin typeface="Arimo Bold"/>
                <a:ea typeface="Arimo Bold"/>
                <a:cs typeface="Arimo Bold"/>
                <a:sym typeface="Arimo Bold"/>
              </a:rPr>
              <a:t> If </a:t>
            </a:r>
            <a:r>
              <a:rPr lang="en-US" sz="3500" b="1" strike="noStrike" dirty="0" err="1">
                <a:solidFill>
                  <a:srgbClr val="061C5B"/>
                </a:solidFill>
                <a:latin typeface="Arimo Bold"/>
                <a:ea typeface="Arimo Bold"/>
                <a:cs typeface="Arimo Bold"/>
                <a:sym typeface="Arimo Bold"/>
              </a:rPr>
              <a:t>bloğundaki</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koşul</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yanlışsa</a:t>
            </a:r>
            <a:r>
              <a:rPr lang="en-US" sz="3500" b="1" strike="noStrike" dirty="0">
                <a:solidFill>
                  <a:srgbClr val="061C5B"/>
                </a:solidFill>
                <a:latin typeface="Arimo Bold"/>
                <a:ea typeface="Arimo Bold"/>
                <a:cs typeface="Arimo Bold"/>
                <a:sym typeface="Arimo Bold"/>
              </a:rPr>
              <a:t> , else </a:t>
            </a:r>
            <a:r>
              <a:rPr lang="en-US" sz="3500" b="1" strike="noStrike" dirty="0" err="1">
                <a:solidFill>
                  <a:srgbClr val="061C5B"/>
                </a:solidFill>
                <a:latin typeface="Arimo Bold"/>
                <a:ea typeface="Arimo Bold"/>
                <a:cs typeface="Arimo Bold"/>
                <a:sym typeface="Arimo Bold"/>
              </a:rPr>
              <a:t>bloğundaki</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kod</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çalışır</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ve</a:t>
            </a:r>
            <a:r>
              <a:rPr lang="en-US" sz="3500" b="1" strike="noStrike" dirty="0">
                <a:solidFill>
                  <a:srgbClr val="061C5B"/>
                </a:solidFill>
                <a:latin typeface="Arimo Bold"/>
                <a:ea typeface="Arimo Bold"/>
                <a:cs typeface="Arimo Bold"/>
                <a:sym typeface="Arimo Bold"/>
              </a:rPr>
              <a:t> "Bu </a:t>
            </a:r>
            <a:r>
              <a:rPr lang="en-US" sz="3500" b="1" strike="noStrike" dirty="0" err="1">
                <a:solidFill>
                  <a:srgbClr val="061C5B"/>
                </a:solidFill>
                <a:latin typeface="Arimo Bold"/>
                <a:ea typeface="Arimo Bold"/>
                <a:cs typeface="Arimo Bold"/>
                <a:sym typeface="Arimo Bold"/>
              </a:rPr>
              <a:t>sayı</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negatif</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veya</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sıfırdır</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mesajı</a:t>
            </a:r>
            <a:r>
              <a:rPr lang="en-US" sz="3500" b="1" strike="noStrike" dirty="0">
                <a:solidFill>
                  <a:srgbClr val="061C5B"/>
                </a:solidFill>
                <a:latin typeface="Arimo Bold"/>
                <a:ea typeface="Arimo Bold"/>
                <a:cs typeface="Arimo Bold"/>
                <a:sym typeface="Arimo Bold"/>
              </a:rPr>
              <a:t> </a:t>
            </a:r>
            <a:r>
              <a:rPr lang="en-US" sz="3500" b="1" strike="noStrike" dirty="0" err="1">
                <a:solidFill>
                  <a:srgbClr val="061C5B"/>
                </a:solidFill>
                <a:latin typeface="Arimo Bold"/>
                <a:ea typeface="Arimo Bold"/>
                <a:cs typeface="Arimo Bold"/>
                <a:sym typeface="Arimo Bold"/>
              </a:rPr>
              <a:t>yazdırılır</a:t>
            </a:r>
            <a:r>
              <a:rPr lang="en-US" sz="3500" b="1" strike="noStrike" dirty="0">
                <a:solidFill>
                  <a:srgbClr val="061C5B"/>
                </a:solidFill>
                <a:latin typeface="Arimo Bold"/>
                <a:ea typeface="Arimo Bold"/>
                <a:cs typeface="Arimo Bold"/>
                <a:sym typeface="Arimo Bold"/>
              </a:rPr>
              <a:t>.</a:t>
            </a:r>
          </a:p>
        </p:txBody>
      </p:sp>
      <p:sp>
        <p:nvSpPr>
          <p:cNvPr id="10" name="Freeform 10"/>
          <p:cNvSpPr/>
          <p:nvPr/>
        </p:nvSpPr>
        <p:spPr>
          <a:xfrm>
            <a:off x="16095213" y="0"/>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2">
              <a:extLst>
                <a:ext uri="{96DAC541-7B7A-43D3-8B79-37D633B846F1}">
                  <asvg:svgBlip xmlns:asvg="http://schemas.microsoft.com/office/drawing/2016/SVG/main" r:embed="rId3"/>
                </a:ext>
              </a:extLst>
            </a:blip>
            <a:stretch>
              <a:fillRect t="-229" b="-229"/>
            </a:stretch>
          </a:blipFill>
        </p:spPr>
        <p:txBody>
          <a:bodyPr/>
          <a:lstStyle/>
          <a:p>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TextBox 2"/>
          <p:cNvSpPr txBox="1"/>
          <p:nvPr/>
        </p:nvSpPr>
        <p:spPr>
          <a:xfrm>
            <a:off x="489871" y="892864"/>
            <a:ext cx="8081402"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ELSE ÖRNEKLERİ</a:t>
            </a:r>
          </a:p>
        </p:txBody>
      </p:sp>
      <p:sp>
        <p:nvSpPr>
          <p:cNvPr id="3" name="Freeform 3"/>
          <p:cNvSpPr/>
          <p:nvPr/>
        </p:nvSpPr>
        <p:spPr>
          <a:xfrm>
            <a:off x="489871" y="1474661"/>
            <a:ext cx="6858765" cy="182083"/>
          </a:xfrm>
          <a:custGeom>
            <a:avLst/>
            <a:gdLst/>
            <a:ahLst/>
            <a:cxnLst/>
            <a:rect l="l" t="t" r="r" b="b"/>
            <a:pathLst>
              <a:path w="6858765" h="182083">
                <a:moveTo>
                  <a:pt x="0" y="0"/>
                </a:moveTo>
                <a:lnTo>
                  <a:pt x="6858766" y="0"/>
                </a:lnTo>
                <a:lnTo>
                  <a:pt x="6858766" y="182083"/>
                </a:lnTo>
                <a:lnTo>
                  <a:pt x="0" y="1820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a:off x="489872" y="2371360"/>
            <a:ext cx="9383331" cy="3630070"/>
          </a:xfrm>
          <a:custGeom>
            <a:avLst/>
            <a:gdLst/>
            <a:ahLst/>
            <a:cxnLst/>
            <a:rect l="l" t="t" r="r" b="b"/>
            <a:pathLst>
              <a:path w="9383331" h="3630070">
                <a:moveTo>
                  <a:pt x="0" y="0"/>
                </a:moveTo>
                <a:lnTo>
                  <a:pt x="9383330" y="0"/>
                </a:lnTo>
                <a:lnTo>
                  <a:pt x="9383330" y="3630069"/>
                </a:lnTo>
                <a:lnTo>
                  <a:pt x="0" y="3630069"/>
                </a:lnTo>
                <a:lnTo>
                  <a:pt x="0" y="0"/>
                </a:lnTo>
                <a:close/>
              </a:path>
            </a:pathLst>
          </a:custGeom>
          <a:blipFill>
            <a:blip r:embed="rId4"/>
            <a:stretch>
              <a:fillRect r="-6859"/>
            </a:stretch>
          </a:blipFill>
        </p:spPr>
        <p:txBody>
          <a:bodyPr/>
          <a:lstStyle/>
          <a:p>
            <a:endParaRPr lang="tr-TR"/>
          </a:p>
        </p:txBody>
      </p:sp>
      <p:sp>
        <p:nvSpPr>
          <p:cNvPr id="5" name="Freeform 5"/>
          <p:cNvSpPr/>
          <p:nvPr/>
        </p:nvSpPr>
        <p:spPr>
          <a:xfrm>
            <a:off x="512201" y="6744342"/>
            <a:ext cx="8758328" cy="973544"/>
          </a:xfrm>
          <a:custGeom>
            <a:avLst/>
            <a:gdLst/>
            <a:ahLst/>
            <a:cxnLst/>
            <a:rect l="l" t="t" r="r" b="b"/>
            <a:pathLst>
              <a:path w="8758328" h="973544">
                <a:moveTo>
                  <a:pt x="0" y="0"/>
                </a:moveTo>
                <a:lnTo>
                  <a:pt x="8758329" y="0"/>
                </a:lnTo>
                <a:lnTo>
                  <a:pt x="8758329" y="973544"/>
                </a:lnTo>
                <a:lnTo>
                  <a:pt x="0" y="973544"/>
                </a:lnTo>
                <a:lnTo>
                  <a:pt x="0" y="0"/>
                </a:lnTo>
                <a:close/>
              </a:path>
            </a:pathLst>
          </a:custGeom>
          <a:blipFill>
            <a:blip r:embed="rId5"/>
            <a:stretch>
              <a:fillRect r="-6881"/>
            </a:stretch>
          </a:blipFill>
        </p:spPr>
        <p:txBody>
          <a:bodyPr/>
          <a:lstStyle/>
          <a:p>
            <a:endParaRPr lang="tr-TR"/>
          </a:p>
        </p:txBody>
      </p:sp>
      <p:sp>
        <p:nvSpPr>
          <p:cNvPr id="6" name="Freeform 6"/>
          <p:cNvSpPr/>
          <p:nvPr/>
        </p:nvSpPr>
        <p:spPr>
          <a:xfrm>
            <a:off x="512201" y="7936961"/>
            <a:ext cx="7924098" cy="1061602"/>
          </a:xfrm>
          <a:custGeom>
            <a:avLst/>
            <a:gdLst/>
            <a:ahLst/>
            <a:cxnLst/>
            <a:rect l="l" t="t" r="r" b="b"/>
            <a:pathLst>
              <a:path w="7924098" h="1061602">
                <a:moveTo>
                  <a:pt x="0" y="0"/>
                </a:moveTo>
                <a:lnTo>
                  <a:pt x="7924099" y="0"/>
                </a:lnTo>
                <a:lnTo>
                  <a:pt x="7924099" y="1061601"/>
                </a:lnTo>
                <a:lnTo>
                  <a:pt x="0" y="1061601"/>
                </a:lnTo>
                <a:lnTo>
                  <a:pt x="0" y="0"/>
                </a:lnTo>
                <a:close/>
              </a:path>
            </a:pathLst>
          </a:custGeom>
          <a:blipFill>
            <a:blip r:embed="rId6"/>
            <a:stretch>
              <a:fillRect/>
            </a:stretch>
          </a:blipFill>
        </p:spPr>
        <p:txBody>
          <a:bodyPr/>
          <a:lstStyle/>
          <a:p>
            <a:endParaRPr lang="tr-TR"/>
          </a:p>
        </p:txBody>
      </p:sp>
      <p:grpSp>
        <p:nvGrpSpPr>
          <p:cNvPr id="7" name="Group 7"/>
          <p:cNvGrpSpPr/>
          <p:nvPr/>
        </p:nvGrpSpPr>
        <p:grpSpPr>
          <a:xfrm>
            <a:off x="10510827" y="-931497"/>
            <a:ext cx="8352638" cy="8570471"/>
            <a:chOff x="0" y="0"/>
            <a:chExt cx="11136851" cy="11427295"/>
          </a:xfrm>
        </p:grpSpPr>
        <p:sp>
          <p:nvSpPr>
            <p:cNvPr id="8" name="Freeform 8"/>
            <p:cNvSpPr/>
            <p:nvPr/>
          </p:nvSpPr>
          <p:spPr>
            <a:xfrm>
              <a:off x="0" y="0"/>
              <a:ext cx="11136884" cy="11427333"/>
            </a:xfrm>
            <a:custGeom>
              <a:avLst/>
              <a:gdLst/>
              <a:ahLst/>
              <a:cxnLst/>
              <a:rect l="l" t="t" r="r" b="b"/>
              <a:pathLst>
                <a:path w="11136884" h="11427333">
                  <a:moveTo>
                    <a:pt x="0" y="0"/>
                  </a:moveTo>
                  <a:lnTo>
                    <a:pt x="11136884" y="0"/>
                  </a:lnTo>
                  <a:lnTo>
                    <a:pt x="11136884" y="11427333"/>
                  </a:lnTo>
                  <a:lnTo>
                    <a:pt x="0" y="11427333"/>
                  </a:lnTo>
                  <a:lnTo>
                    <a:pt x="0" y="0"/>
                  </a:lnTo>
                  <a:close/>
                </a:path>
              </a:pathLst>
            </a:custGeom>
            <a:blipFill>
              <a:blip r:embed="rId7"/>
              <a:stretch>
                <a:fillRect l="-27" r="-27"/>
              </a:stretch>
            </a:blipFill>
          </p:spPr>
          <p:txBody>
            <a:bodyPr/>
            <a:lstStyle/>
            <a:p>
              <a:endParaRPr lang="tr-TR"/>
            </a:p>
          </p:txBody>
        </p:sp>
      </p:grpSp>
      <p:grpSp>
        <p:nvGrpSpPr>
          <p:cNvPr id="9" name="Group 9"/>
          <p:cNvGrpSpPr/>
          <p:nvPr/>
        </p:nvGrpSpPr>
        <p:grpSpPr>
          <a:xfrm>
            <a:off x="15414406" y="-1199467"/>
            <a:ext cx="10144279" cy="11173139"/>
            <a:chOff x="0" y="0"/>
            <a:chExt cx="13525705" cy="14897519"/>
          </a:xfrm>
        </p:grpSpPr>
        <p:sp>
          <p:nvSpPr>
            <p:cNvPr id="10" name="Freeform 10"/>
            <p:cNvSpPr/>
            <p:nvPr/>
          </p:nvSpPr>
          <p:spPr>
            <a:xfrm>
              <a:off x="0" y="0"/>
              <a:ext cx="13525754" cy="14897481"/>
            </a:xfrm>
            <a:custGeom>
              <a:avLst/>
              <a:gdLst/>
              <a:ahLst/>
              <a:cxnLst/>
              <a:rect l="l" t="t" r="r" b="b"/>
              <a:pathLst>
                <a:path w="13525754" h="14897481">
                  <a:moveTo>
                    <a:pt x="0" y="0"/>
                  </a:moveTo>
                  <a:lnTo>
                    <a:pt x="13525754" y="0"/>
                  </a:lnTo>
                  <a:lnTo>
                    <a:pt x="13525754" y="14897481"/>
                  </a:lnTo>
                  <a:lnTo>
                    <a:pt x="0" y="14897481"/>
                  </a:lnTo>
                  <a:lnTo>
                    <a:pt x="0" y="0"/>
                  </a:lnTo>
                  <a:close/>
                </a:path>
              </a:pathLst>
            </a:custGeom>
            <a:blipFill>
              <a:blip r:embed="rId8"/>
              <a:stretch>
                <a:fillRect l="-6" r="-6"/>
              </a:stretch>
            </a:blipFill>
          </p:spPr>
          <p:txBody>
            <a:bodyPr/>
            <a:lstStyle/>
            <a:p>
              <a:endParaRPr lang="tr-TR"/>
            </a:p>
          </p:txBody>
        </p:sp>
      </p:grpSp>
      <p:grpSp>
        <p:nvGrpSpPr>
          <p:cNvPr id="11" name="Group 11"/>
          <p:cNvGrpSpPr/>
          <p:nvPr/>
        </p:nvGrpSpPr>
        <p:grpSpPr>
          <a:xfrm>
            <a:off x="14110533" y="3549012"/>
            <a:ext cx="9505864" cy="10469974"/>
            <a:chOff x="0" y="0"/>
            <a:chExt cx="12674485" cy="13959965"/>
          </a:xfrm>
        </p:grpSpPr>
        <p:sp>
          <p:nvSpPr>
            <p:cNvPr id="12" name="Freeform 12"/>
            <p:cNvSpPr/>
            <p:nvPr/>
          </p:nvSpPr>
          <p:spPr>
            <a:xfrm>
              <a:off x="0" y="0"/>
              <a:ext cx="12674473" cy="13959967"/>
            </a:xfrm>
            <a:custGeom>
              <a:avLst/>
              <a:gdLst/>
              <a:ahLst/>
              <a:cxnLst/>
              <a:rect l="l" t="t" r="r" b="b"/>
              <a:pathLst>
                <a:path w="12674473" h="13959967">
                  <a:moveTo>
                    <a:pt x="0" y="0"/>
                  </a:moveTo>
                  <a:lnTo>
                    <a:pt x="12674473" y="0"/>
                  </a:lnTo>
                  <a:lnTo>
                    <a:pt x="12674473" y="13959967"/>
                  </a:lnTo>
                  <a:lnTo>
                    <a:pt x="0" y="13959967"/>
                  </a:lnTo>
                  <a:lnTo>
                    <a:pt x="0" y="0"/>
                  </a:lnTo>
                  <a:close/>
                </a:path>
              </a:pathLst>
            </a:custGeom>
            <a:blipFill>
              <a:blip r:embed="rId8"/>
              <a:stretch>
                <a:fillRect l="-6" r="-6"/>
              </a:stretch>
            </a:blipFill>
          </p:spPr>
          <p:txBody>
            <a:bodyPr/>
            <a:lstStyle/>
            <a:p>
              <a:endParaRPr lang="tr-TR"/>
            </a:p>
          </p:txBody>
        </p:sp>
      </p:grpSp>
      <p:sp>
        <p:nvSpPr>
          <p:cNvPr id="13" name="Freeform 13"/>
          <p:cNvSpPr/>
          <p:nvPr/>
        </p:nvSpPr>
        <p:spPr>
          <a:xfrm>
            <a:off x="7889023" y="420778"/>
            <a:ext cx="2081419" cy="2107766"/>
          </a:xfrm>
          <a:custGeom>
            <a:avLst/>
            <a:gdLst/>
            <a:ahLst/>
            <a:cxnLst/>
            <a:rect l="l" t="t" r="r" b="b"/>
            <a:pathLst>
              <a:path w="2081419" h="2107766">
                <a:moveTo>
                  <a:pt x="0" y="0"/>
                </a:moveTo>
                <a:lnTo>
                  <a:pt x="2081418" y="0"/>
                </a:lnTo>
                <a:lnTo>
                  <a:pt x="2081418" y="2107766"/>
                </a:lnTo>
                <a:lnTo>
                  <a:pt x="0" y="210776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4" name="TextBox 14"/>
          <p:cNvSpPr txBox="1"/>
          <p:nvPr/>
        </p:nvSpPr>
        <p:spPr>
          <a:xfrm>
            <a:off x="512201" y="6071179"/>
            <a:ext cx="6875282" cy="545592"/>
          </a:xfrm>
          <a:prstGeom prst="rect">
            <a:avLst/>
          </a:prstGeom>
        </p:spPr>
        <p:txBody>
          <a:bodyPr lIns="0" tIns="0" rIns="0" bIns="0" rtlCol="0" anchor="t">
            <a:spAutoFit/>
          </a:bodyPr>
          <a:lstStyle/>
          <a:p>
            <a:pPr algn="l">
              <a:lnSpc>
                <a:spcPts val="4524"/>
              </a:lnSpc>
            </a:pPr>
            <a:r>
              <a:rPr lang="en-US" sz="2600">
                <a:solidFill>
                  <a:srgbClr val="061C5B"/>
                </a:solidFill>
                <a:latin typeface="Arimo"/>
                <a:ea typeface="Arimo"/>
                <a:cs typeface="Arimo"/>
                <a:sym typeface="Arimo"/>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606522" y="1656744"/>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9872" y="2829821"/>
            <a:ext cx="17555490" cy="2583486"/>
          </a:xfrm>
          <a:prstGeom prst="rect">
            <a:avLst/>
          </a:prstGeom>
        </p:spPr>
        <p:txBody>
          <a:bodyPr lIns="0" tIns="0" rIns="0" bIns="0" rtlCol="0" anchor="t">
            <a:spAutoFit/>
          </a:bodyPr>
          <a:lstStyle/>
          <a:p>
            <a:pPr algn="l">
              <a:lnSpc>
                <a:spcPts val="5080"/>
              </a:lnSpc>
            </a:pPr>
            <a:r>
              <a:rPr lang="en-US" sz="4500" b="1" spc="-198">
                <a:solidFill>
                  <a:srgbClr val="061C5B"/>
                </a:solidFill>
                <a:latin typeface="Arimo Bold"/>
                <a:ea typeface="Arimo Bold"/>
                <a:cs typeface="Arimo Bold"/>
                <a:sym typeface="Arimo Bold"/>
              </a:rPr>
              <a:t>Elif "else if" (aksi takdirde eğer) anlamına gelir ve birden fazla koşulun kontrol edilmesini sağlar. </a:t>
            </a:r>
          </a:p>
          <a:p>
            <a:pPr marL="0" lvl="0" indent="0" algn="l">
              <a:lnSpc>
                <a:spcPts val="5084"/>
              </a:lnSpc>
              <a:spcBef>
                <a:spcPct val="0"/>
              </a:spcBef>
            </a:pPr>
            <a:r>
              <a:rPr lang="en-US" sz="4500" b="1" spc="-201">
                <a:solidFill>
                  <a:srgbClr val="061C5B"/>
                </a:solidFill>
                <a:latin typeface="Arimo Bold"/>
                <a:ea typeface="Arimo Bold"/>
                <a:cs typeface="Arimo Bold"/>
                <a:sym typeface="Arimo Bold"/>
              </a:rPr>
              <a:t>Bir programda birden fazla durumu kontrol etmeniz gerektiğinde, tek bir if bloğuyla sınırlı kalmazsınız; elif ile farklı durumlar ekleyebilirsiniz.</a:t>
            </a:r>
          </a:p>
        </p:txBody>
      </p:sp>
      <p:sp>
        <p:nvSpPr>
          <p:cNvPr id="7" name="TextBox 7"/>
          <p:cNvSpPr txBox="1"/>
          <p:nvPr/>
        </p:nvSpPr>
        <p:spPr>
          <a:xfrm>
            <a:off x="483128" y="892864"/>
            <a:ext cx="4613228"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ELİF </a:t>
            </a:r>
            <a:r>
              <a:rPr lang="en-US" sz="5999" b="1" u="none" strike="noStrike">
                <a:solidFill>
                  <a:srgbClr val="061C5B"/>
                </a:solidFill>
                <a:latin typeface="Arimo Bold"/>
                <a:ea typeface="Arimo Bold"/>
                <a:cs typeface="Arimo Bold"/>
                <a:sym typeface="Arimo Bold"/>
              </a:rPr>
              <a:t>BLOĞU</a:t>
            </a:r>
          </a:p>
        </p:txBody>
      </p:sp>
      <p:sp>
        <p:nvSpPr>
          <p:cNvPr id="8" name="TextBox 8"/>
          <p:cNvSpPr txBox="1"/>
          <p:nvPr/>
        </p:nvSpPr>
        <p:spPr>
          <a:xfrm>
            <a:off x="489872" y="6190771"/>
            <a:ext cx="17804872" cy="2583486"/>
          </a:xfrm>
          <a:prstGeom prst="rect">
            <a:avLst/>
          </a:prstGeom>
        </p:spPr>
        <p:txBody>
          <a:bodyPr lIns="0" tIns="0" rIns="0" bIns="0" rtlCol="0" anchor="t">
            <a:spAutoFit/>
          </a:bodyPr>
          <a:lstStyle/>
          <a:p>
            <a:pPr algn="l">
              <a:lnSpc>
                <a:spcPts val="5080"/>
              </a:lnSpc>
            </a:pPr>
            <a:r>
              <a:rPr lang="en-US" sz="4500" spc="-198">
                <a:solidFill>
                  <a:srgbClr val="061C5B"/>
                </a:solidFill>
                <a:latin typeface="Arimo"/>
                <a:ea typeface="Arimo"/>
                <a:cs typeface="Arimo"/>
                <a:sym typeface="Arimo"/>
              </a:rPr>
              <a:t>Neden elif Kullanıyoruz?</a:t>
            </a:r>
          </a:p>
          <a:p>
            <a:pPr marL="971550" lvl="1" indent="-485775" algn="l">
              <a:lnSpc>
                <a:spcPts val="5080"/>
              </a:lnSpc>
              <a:buFont typeface="Arial"/>
              <a:buChar char="•"/>
            </a:pPr>
            <a:r>
              <a:rPr lang="en-US" sz="4500" spc="-198">
                <a:solidFill>
                  <a:srgbClr val="061C5B"/>
                </a:solidFill>
                <a:latin typeface="Arimo"/>
                <a:ea typeface="Arimo"/>
                <a:cs typeface="Arimo"/>
                <a:sym typeface="Arimo"/>
              </a:rPr>
              <a:t>elif, programımızda birden fazla durumu kontrol etmemizi sağlar.</a:t>
            </a:r>
          </a:p>
          <a:p>
            <a:pPr marL="971550" lvl="1" indent="-485775" algn="l">
              <a:lnSpc>
                <a:spcPts val="5080"/>
              </a:lnSpc>
              <a:buFont typeface="Arial"/>
              <a:buChar char="•"/>
            </a:pPr>
            <a:r>
              <a:rPr lang="en-US" sz="4500" spc="-198">
                <a:solidFill>
                  <a:srgbClr val="061C5B"/>
                </a:solidFill>
                <a:latin typeface="Arimo"/>
                <a:ea typeface="Arimo"/>
                <a:cs typeface="Arimo"/>
                <a:sym typeface="Arimo"/>
              </a:rPr>
              <a:t>Birden fazla koşul arasında seçim yapmamıza olanak tanır.</a:t>
            </a:r>
          </a:p>
          <a:p>
            <a:pPr marL="0" lvl="0" indent="0" algn="l">
              <a:lnSpc>
                <a:spcPts val="5084"/>
              </a:lnSpc>
              <a:spcBef>
                <a:spcPct val="0"/>
              </a:spcBef>
            </a:pPr>
            <a:endParaRPr lang="en-US" sz="4500" spc="-198">
              <a:solidFill>
                <a:srgbClr val="061C5B"/>
              </a:solidFill>
              <a:latin typeface="Arimo"/>
              <a:ea typeface="Arimo"/>
              <a:cs typeface="Arimo"/>
              <a:sym typeface="Arimo"/>
            </a:endParaRPr>
          </a:p>
        </p:txBody>
      </p:sp>
      <p:sp>
        <p:nvSpPr>
          <p:cNvPr id="9" name="Freeform 9"/>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Freeform 2"/>
          <p:cNvSpPr/>
          <p:nvPr/>
        </p:nvSpPr>
        <p:spPr>
          <a:xfrm>
            <a:off x="-1375647" y="9071841"/>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2">
              <a:extLst>
                <a:ext uri="{96DAC541-7B7A-43D3-8B79-37D633B846F1}">
                  <asvg:svgBlip xmlns:asvg="http://schemas.microsoft.com/office/drawing/2016/SVG/main" r:embed="rId3"/>
                </a:ext>
              </a:extLst>
            </a:blip>
            <a:stretch>
              <a:fillRect t="-229" b="-229"/>
            </a:stretch>
          </a:blipFill>
        </p:spPr>
        <p:txBody>
          <a:bodyPr/>
          <a:lstStyle/>
          <a:p>
            <a:endParaRPr lang="tr-TR"/>
          </a:p>
        </p:txBody>
      </p:sp>
      <p:sp>
        <p:nvSpPr>
          <p:cNvPr id="3" name="TextBox 3"/>
          <p:cNvSpPr txBox="1"/>
          <p:nvPr/>
        </p:nvSpPr>
        <p:spPr>
          <a:xfrm>
            <a:off x="483128" y="892864"/>
            <a:ext cx="4613228" cy="765361"/>
          </a:xfrm>
          <a:prstGeom prst="rect">
            <a:avLst/>
          </a:prstGeom>
        </p:spPr>
        <p:txBody>
          <a:bodyPr lIns="0" tIns="0" rIns="0" bIns="0" rtlCol="0" anchor="t">
            <a:spAutoFit/>
          </a:bodyPr>
          <a:lstStyle/>
          <a:p>
            <a:pPr marL="0" lvl="0" indent="0" algn="l">
              <a:lnSpc>
                <a:spcPts val="5459"/>
              </a:lnSpc>
              <a:spcBef>
                <a:spcPct val="0"/>
              </a:spcBef>
            </a:pPr>
            <a:r>
              <a:rPr lang="en-US" sz="5999" b="1" u="none" strike="noStrike">
                <a:solidFill>
                  <a:srgbClr val="061C5B"/>
                </a:solidFill>
                <a:latin typeface="Arimo Bold"/>
                <a:ea typeface="Arimo Bold"/>
                <a:cs typeface="Arimo Bold"/>
                <a:sym typeface="Arimo Bold"/>
              </a:rPr>
              <a:t>ELİF BLOĞU</a:t>
            </a:r>
          </a:p>
        </p:txBody>
      </p:sp>
      <p:sp>
        <p:nvSpPr>
          <p:cNvPr id="4" name="Freeform 4"/>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p:nvPr/>
        </p:nvSpPr>
        <p:spPr>
          <a:xfrm>
            <a:off x="638956" y="2793526"/>
            <a:ext cx="12982902" cy="5308988"/>
          </a:xfrm>
          <a:custGeom>
            <a:avLst/>
            <a:gdLst/>
            <a:ahLst/>
            <a:cxnLst/>
            <a:rect l="l" t="t" r="r" b="b"/>
            <a:pathLst>
              <a:path w="12982902" h="5308988">
                <a:moveTo>
                  <a:pt x="0" y="0"/>
                </a:moveTo>
                <a:lnTo>
                  <a:pt x="12982902" y="0"/>
                </a:lnTo>
                <a:lnTo>
                  <a:pt x="12982902" y="5308987"/>
                </a:lnTo>
                <a:lnTo>
                  <a:pt x="0" y="5308987"/>
                </a:lnTo>
                <a:lnTo>
                  <a:pt x="0" y="0"/>
                </a:lnTo>
                <a:close/>
              </a:path>
            </a:pathLst>
          </a:custGeom>
          <a:blipFill>
            <a:blip r:embed="rId6"/>
            <a:stretch>
              <a:fillRect r="-17115"/>
            </a:stretch>
          </a:blipFill>
        </p:spPr>
        <p:txBody>
          <a:bodyPr/>
          <a:lstStyle/>
          <a:p>
            <a:endParaRPr lang="tr-TR"/>
          </a:p>
        </p:txBody>
      </p:sp>
      <p:sp>
        <p:nvSpPr>
          <p:cNvPr id="6" name="Freeform 6"/>
          <p:cNvSpPr/>
          <p:nvPr/>
        </p:nvSpPr>
        <p:spPr>
          <a:xfrm rot="8269045" flipH="1">
            <a:off x="9991416" y="2528468"/>
            <a:ext cx="3567306" cy="3979753"/>
          </a:xfrm>
          <a:custGeom>
            <a:avLst/>
            <a:gdLst/>
            <a:ahLst/>
            <a:cxnLst/>
            <a:rect l="l" t="t" r="r" b="b"/>
            <a:pathLst>
              <a:path w="3567306" h="3979753">
                <a:moveTo>
                  <a:pt x="3567306" y="0"/>
                </a:moveTo>
                <a:lnTo>
                  <a:pt x="0" y="0"/>
                </a:lnTo>
                <a:lnTo>
                  <a:pt x="0" y="3979753"/>
                </a:lnTo>
                <a:lnTo>
                  <a:pt x="3567306" y="3979753"/>
                </a:lnTo>
                <a:lnTo>
                  <a:pt x="3567306"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Freeform 7"/>
          <p:cNvSpPr/>
          <p:nvPr/>
        </p:nvSpPr>
        <p:spPr>
          <a:xfrm rot="-457963" flipV="1">
            <a:off x="5712297" y="1103326"/>
            <a:ext cx="5420308" cy="1497360"/>
          </a:xfrm>
          <a:custGeom>
            <a:avLst/>
            <a:gdLst/>
            <a:ahLst/>
            <a:cxnLst/>
            <a:rect l="l" t="t" r="r" b="b"/>
            <a:pathLst>
              <a:path w="5420308" h="1497360">
                <a:moveTo>
                  <a:pt x="0" y="1497360"/>
                </a:moveTo>
                <a:lnTo>
                  <a:pt x="5420308" y="1497360"/>
                </a:lnTo>
                <a:lnTo>
                  <a:pt x="5420308" y="0"/>
                </a:lnTo>
                <a:lnTo>
                  <a:pt x="0" y="0"/>
                </a:lnTo>
                <a:lnTo>
                  <a:pt x="0" y="149736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8" name="TextBox 8"/>
          <p:cNvSpPr txBox="1"/>
          <p:nvPr/>
        </p:nvSpPr>
        <p:spPr>
          <a:xfrm>
            <a:off x="11408059" y="1182081"/>
            <a:ext cx="5657749" cy="1244600"/>
          </a:xfrm>
          <a:prstGeom prst="rect">
            <a:avLst/>
          </a:prstGeom>
        </p:spPr>
        <p:txBody>
          <a:bodyPr lIns="0" tIns="0" rIns="0" bIns="0" rtlCol="0" anchor="t">
            <a:spAutoFit/>
          </a:bodyPr>
          <a:lstStyle/>
          <a:p>
            <a:pPr marL="0" lvl="0" indent="0" algn="l">
              <a:lnSpc>
                <a:spcPts val="4900"/>
              </a:lnSpc>
              <a:spcBef>
                <a:spcPct val="0"/>
              </a:spcBef>
            </a:pPr>
            <a:r>
              <a:rPr lang="en-US" sz="3500" b="1" i="1" u="sng" dirty="0">
                <a:solidFill>
                  <a:srgbClr val="061C5B"/>
                </a:solidFill>
                <a:latin typeface="Arimo Bold Italics"/>
                <a:ea typeface="Arimo Bold Italics"/>
                <a:cs typeface="Arimo Bold Italics"/>
                <a:sym typeface="Arimo Bold Italics"/>
              </a:rPr>
              <a:t>if: </a:t>
            </a:r>
            <a:r>
              <a:rPr lang="en-US" sz="3500" b="1" dirty="0">
                <a:solidFill>
                  <a:srgbClr val="061C5B"/>
                </a:solidFill>
                <a:latin typeface="Arimo Bold"/>
                <a:ea typeface="Arimo Bold"/>
                <a:cs typeface="Arimo Bold"/>
                <a:sym typeface="Arimo Bold"/>
              </a:rPr>
              <a:t>İlk </a:t>
            </a:r>
            <a:r>
              <a:rPr lang="en-US" sz="3500" b="1" dirty="0" err="1">
                <a:solidFill>
                  <a:srgbClr val="061C5B"/>
                </a:solidFill>
                <a:latin typeface="Arimo Bold"/>
                <a:ea typeface="Arimo Bold"/>
                <a:cs typeface="Arimo Bold"/>
                <a:sym typeface="Arimo Bold"/>
              </a:rPr>
              <a:t>koşul</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doğruysa</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çalışır</a:t>
            </a:r>
            <a:r>
              <a:rPr lang="en-US" sz="3500" b="1" dirty="0">
                <a:solidFill>
                  <a:srgbClr val="061C5B"/>
                </a:solidFill>
                <a:latin typeface="Arimo Bold"/>
                <a:ea typeface="Arimo Bold"/>
                <a:cs typeface="Arimo Bold"/>
                <a:sym typeface="Arimo Bold"/>
              </a:rPr>
              <a:t>.</a:t>
            </a:r>
          </a:p>
        </p:txBody>
      </p:sp>
      <p:sp>
        <p:nvSpPr>
          <p:cNvPr id="9" name="TextBox 9"/>
          <p:cNvSpPr txBox="1"/>
          <p:nvPr/>
        </p:nvSpPr>
        <p:spPr>
          <a:xfrm>
            <a:off x="14046922" y="4429125"/>
            <a:ext cx="3641912" cy="2482850"/>
          </a:xfrm>
          <a:prstGeom prst="rect">
            <a:avLst/>
          </a:prstGeom>
        </p:spPr>
        <p:txBody>
          <a:bodyPr lIns="0" tIns="0" rIns="0" bIns="0" rtlCol="0" anchor="t">
            <a:spAutoFit/>
          </a:bodyPr>
          <a:lstStyle/>
          <a:p>
            <a:pPr marL="0" lvl="0" indent="0" algn="l">
              <a:lnSpc>
                <a:spcPts val="4900"/>
              </a:lnSpc>
              <a:spcBef>
                <a:spcPct val="0"/>
              </a:spcBef>
            </a:pPr>
            <a:r>
              <a:rPr lang="en-US" sz="3500" b="1" i="1" u="sng" dirty="0" err="1">
                <a:solidFill>
                  <a:srgbClr val="061C5B"/>
                </a:solidFill>
                <a:latin typeface="Arimo Bold Italics"/>
                <a:ea typeface="Arimo Bold Italics"/>
                <a:cs typeface="Arimo Bold Italics"/>
                <a:sym typeface="Arimo Bold Italics"/>
              </a:rPr>
              <a:t>elif</a:t>
            </a:r>
            <a:r>
              <a:rPr lang="en-US" sz="3500" b="1" i="1" u="sng" dirty="0">
                <a:solidFill>
                  <a:srgbClr val="061C5B"/>
                </a:solidFill>
                <a:latin typeface="Arimo Bold Italics"/>
                <a:ea typeface="Arimo Bold Italics"/>
                <a:cs typeface="Arimo Bold Italics"/>
                <a:sym typeface="Arimo Bold Italics"/>
              </a:rPr>
              <a:t>:</a:t>
            </a:r>
            <a:r>
              <a:rPr lang="en-US" sz="3500" b="1" dirty="0">
                <a:solidFill>
                  <a:srgbClr val="061C5B"/>
                </a:solidFill>
                <a:latin typeface="Arimo Bold"/>
                <a:ea typeface="Arimo Bold"/>
                <a:cs typeface="Arimo Bold"/>
                <a:sym typeface="Arimo Bold"/>
              </a:rPr>
              <a:t> İlk </a:t>
            </a:r>
            <a:r>
              <a:rPr lang="en-US" sz="3500" b="1" dirty="0" err="1">
                <a:solidFill>
                  <a:srgbClr val="061C5B"/>
                </a:solidFill>
                <a:latin typeface="Arimo Bold"/>
                <a:ea typeface="Arimo Bold"/>
                <a:cs typeface="Arimo Bold"/>
                <a:sym typeface="Arimo Bold"/>
              </a:rPr>
              <a:t>koşul</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yanlışsa</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ve</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elif'in</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belirttiği</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koşul</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doğruysa</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çalışır</a:t>
            </a:r>
            <a:r>
              <a:rPr lang="en-US" sz="3500" b="1" dirty="0">
                <a:solidFill>
                  <a:srgbClr val="061C5B"/>
                </a:solidFill>
                <a:latin typeface="Arimo Bold"/>
                <a:ea typeface="Arimo Bold"/>
                <a:cs typeface="Arimo Bold"/>
                <a:sym typeface="Arimo Bold"/>
              </a:rPr>
              <a:t>.</a:t>
            </a:r>
          </a:p>
        </p:txBody>
      </p:sp>
      <p:sp>
        <p:nvSpPr>
          <p:cNvPr id="10" name="Freeform 10"/>
          <p:cNvSpPr/>
          <p:nvPr/>
        </p:nvSpPr>
        <p:spPr>
          <a:xfrm rot="4719963">
            <a:off x="920421" y="7038664"/>
            <a:ext cx="3011769" cy="3359986"/>
          </a:xfrm>
          <a:custGeom>
            <a:avLst/>
            <a:gdLst/>
            <a:ahLst/>
            <a:cxnLst/>
            <a:rect l="l" t="t" r="r" b="b"/>
            <a:pathLst>
              <a:path w="3011769" h="3359986">
                <a:moveTo>
                  <a:pt x="0" y="0"/>
                </a:moveTo>
                <a:lnTo>
                  <a:pt x="3011769" y="0"/>
                </a:lnTo>
                <a:lnTo>
                  <a:pt x="3011769" y="3359986"/>
                </a:lnTo>
                <a:lnTo>
                  <a:pt x="0" y="33599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tr-TR"/>
          </a:p>
        </p:txBody>
      </p:sp>
      <p:sp>
        <p:nvSpPr>
          <p:cNvPr id="11" name="TextBox 11"/>
          <p:cNvSpPr txBox="1"/>
          <p:nvPr/>
        </p:nvSpPr>
        <p:spPr>
          <a:xfrm>
            <a:off x="4140883" y="8976591"/>
            <a:ext cx="10375221" cy="625475"/>
          </a:xfrm>
          <a:prstGeom prst="rect">
            <a:avLst/>
          </a:prstGeom>
        </p:spPr>
        <p:txBody>
          <a:bodyPr lIns="0" tIns="0" rIns="0" bIns="0" rtlCol="0" anchor="t">
            <a:spAutoFit/>
          </a:bodyPr>
          <a:lstStyle/>
          <a:p>
            <a:pPr marL="0" lvl="0" indent="0" algn="l">
              <a:lnSpc>
                <a:spcPts val="4900"/>
              </a:lnSpc>
              <a:spcBef>
                <a:spcPct val="0"/>
              </a:spcBef>
            </a:pPr>
            <a:r>
              <a:rPr lang="en-US" sz="3500" b="1" i="1" u="sng" dirty="0">
                <a:solidFill>
                  <a:srgbClr val="061C5B"/>
                </a:solidFill>
                <a:latin typeface="Arimo Bold Italics"/>
                <a:ea typeface="Arimo Bold Italics"/>
                <a:cs typeface="Arimo Bold Italics"/>
                <a:sym typeface="Arimo Bold Italics"/>
              </a:rPr>
              <a:t>else: </a:t>
            </a:r>
            <a:r>
              <a:rPr lang="en-US" sz="3500" b="1" dirty="0" err="1">
                <a:solidFill>
                  <a:srgbClr val="061C5B"/>
                </a:solidFill>
                <a:latin typeface="Arimo Bold"/>
                <a:ea typeface="Arimo Bold"/>
                <a:cs typeface="Arimo Bold"/>
                <a:sym typeface="Arimo Bold"/>
              </a:rPr>
              <a:t>Yukarıdaki</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tüm</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koşullar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yanlışsa</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çalışır</a:t>
            </a:r>
            <a:r>
              <a:rPr lang="en-US" sz="3500" b="1" dirty="0">
                <a:solidFill>
                  <a:srgbClr val="061C5B"/>
                </a:solidFill>
                <a:latin typeface="Arimo Bold"/>
                <a:ea typeface="Arimo Bold"/>
                <a:cs typeface="Arimo Bold"/>
                <a:sym typeface="Arimo Bold"/>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Freeform 2"/>
          <p:cNvSpPr/>
          <p:nvPr/>
        </p:nvSpPr>
        <p:spPr>
          <a:xfrm>
            <a:off x="-1375647" y="9071841"/>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2">
              <a:extLst>
                <a:ext uri="{96DAC541-7B7A-43D3-8B79-37D633B846F1}">
                  <asvg:svgBlip xmlns:asvg="http://schemas.microsoft.com/office/drawing/2016/SVG/main" r:embed="rId3"/>
                </a:ext>
              </a:extLst>
            </a:blip>
            <a:stretch>
              <a:fillRect t="-229" b="-229"/>
            </a:stretch>
          </a:blipFill>
        </p:spPr>
        <p:txBody>
          <a:bodyPr/>
          <a:lstStyle/>
          <a:p>
            <a:endParaRPr lang="tr-TR"/>
          </a:p>
        </p:txBody>
      </p:sp>
      <p:sp>
        <p:nvSpPr>
          <p:cNvPr id="3" name="TextBox 3"/>
          <p:cNvSpPr txBox="1"/>
          <p:nvPr/>
        </p:nvSpPr>
        <p:spPr>
          <a:xfrm>
            <a:off x="483128" y="892864"/>
            <a:ext cx="9311461" cy="765361"/>
          </a:xfrm>
          <a:prstGeom prst="rect">
            <a:avLst/>
          </a:prstGeom>
        </p:spPr>
        <p:txBody>
          <a:bodyPr lIns="0" tIns="0" rIns="0" bIns="0" rtlCol="0" anchor="t">
            <a:spAutoFit/>
          </a:bodyPr>
          <a:lstStyle/>
          <a:p>
            <a:pPr marL="0" lvl="0" indent="0" algn="l">
              <a:lnSpc>
                <a:spcPts val="5459"/>
              </a:lnSpc>
              <a:spcBef>
                <a:spcPct val="0"/>
              </a:spcBef>
            </a:pPr>
            <a:r>
              <a:rPr lang="en-US" sz="5999" b="1" u="none" strike="noStrike">
                <a:solidFill>
                  <a:srgbClr val="061C5B"/>
                </a:solidFill>
                <a:latin typeface="Arimo Bold"/>
                <a:ea typeface="Arimo Bold"/>
                <a:cs typeface="Arimo Bold"/>
                <a:sym typeface="Arimo Bold"/>
              </a:rPr>
              <a:t>ELİF BLOĞU ÖRNEKLERİ</a:t>
            </a:r>
          </a:p>
        </p:txBody>
      </p:sp>
      <p:sp>
        <p:nvSpPr>
          <p:cNvPr id="4" name="Freeform 4"/>
          <p:cNvSpPr/>
          <p:nvPr/>
        </p:nvSpPr>
        <p:spPr>
          <a:xfrm>
            <a:off x="489871" y="1520104"/>
            <a:ext cx="9304718" cy="247017"/>
          </a:xfrm>
          <a:custGeom>
            <a:avLst/>
            <a:gdLst/>
            <a:ahLst/>
            <a:cxnLst/>
            <a:rect l="l" t="t" r="r" b="b"/>
            <a:pathLst>
              <a:path w="9304718" h="247017">
                <a:moveTo>
                  <a:pt x="0" y="0"/>
                </a:moveTo>
                <a:lnTo>
                  <a:pt x="9304718" y="0"/>
                </a:lnTo>
                <a:lnTo>
                  <a:pt x="9304718" y="247017"/>
                </a:lnTo>
                <a:lnTo>
                  <a:pt x="0" y="2470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p:nvPr/>
        </p:nvSpPr>
        <p:spPr>
          <a:xfrm>
            <a:off x="3584864" y="2397585"/>
            <a:ext cx="10580717" cy="4618993"/>
          </a:xfrm>
          <a:custGeom>
            <a:avLst/>
            <a:gdLst/>
            <a:ahLst/>
            <a:cxnLst/>
            <a:rect l="l" t="t" r="r" b="b"/>
            <a:pathLst>
              <a:path w="10580717" h="4618993">
                <a:moveTo>
                  <a:pt x="0" y="0"/>
                </a:moveTo>
                <a:lnTo>
                  <a:pt x="10580717" y="0"/>
                </a:lnTo>
                <a:lnTo>
                  <a:pt x="10580717" y="4618993"/>
                </a:lnTo>
                <a:lnTo>
                  <a:pt x="0" y="4618993"/>
                </a:lnTo>
                <a:lnTo>
                  <a:pt x="0" y="0"/>
                </a:lnTo>
                <a:close/>
              </a:path>
            </a:pathLst>
          </a:custGeom>
          <a:blipFill>
            <a:blip r:embed="rId6"/>
            <a:stretch>
              <a:fillRect/>
            </a:stretch>
          </a:blipFill>
        </p:spPr>
        <p:txBody>
          <a:bodyPr/>
          <a:lstStyle/>
          <a:p>
            <a:endParaRPr lang="tr-TR"/>
          </a:p>
        </p:txBody>
      </p:sp>
      <p:sp>
        <p:nvSpPr>
          <p:cNvPr id="6" name="Freeform 6"/>
          <p:cNvSpPr/>
          <p:nvPr/>
        </p:nvSpPr>
        <p:spPr>
          <a:xfrm>
            <a:off x="10056781" y="289819"/>
            <a:ext cx="2081419" cy="2107766"/>
          </a:xfrm>
          <a:custGeom>
            <a:avLst/>
            <a:gdLst/>
            <a:ahLst/>
            <a:cxnLst/>
            <a:rect l="l" t="t" r="r" b="b"/>
            <a:pathLst>
              <a:path w="2081419" h="2107766">
                <a:moveTo>
                  <a:pt x="0" y="0"/>
                </a:moveTo>
                <a:lnTo>
                  <a:pt x="2081419" y="0"/>
                </a:lnTo>
                <a:lnTo>
                  <a:pt x="2081419" y="2107766"/>
                </a:lnTo>
                <a:lnTo>
                  <a:pt x="0" y="21077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Freeform 7"/>
          <p:cNvSpPr/>
          <p:nvPr/>
        </p:nvSpPr>
        <p:spPr>
          <a:xfrm>
            <a:off x="16295826" y="-171353"/>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2">
              <a:extLst>
                <a:ext uri="{96DAC541-7B7A-43D3-8B79-37D633B846F1}">
                  <asvg:svgBlip xmlns:asvg="http://schemas.microsoft.com/office/drawing/2016/SVG/main" r:embed="rId3"/>
                </a:ext>
              </a:extLst>
            </a:blip>
            <a:stretch>
              <a:fillRect t="-229" b="-229"/>
            </a:stretch>
          </a:blipFill>
        </p:spPr>
        <p:txBody>
          <a:bodyPr/>
          <a:lstStyle/>
          <a:p>
            <a:endParaRPr lang="tr-T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TextBox 2"/>
          <p:cNvSpPr txBox="1"/>
          <p:nvPr/>
        </p:nvSpPr>
        <p:spPr>
          <a:xfrm>
            <a:off x="489871" y="892864"/>
            <a:ext cx="5961657"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SIRA SİZDE!</a:t>
            </a:r>
          </a:p>
        </p:txBody>
      </p:sp>
      <p:sp>
        <p:nvSpPr>
          <p:cNvPr id="3" name="Freeform 3"/>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a:off x="13241172" y="-40329"/>
            <a:ext cx="5046828" cy="6008129"/>
          </a:xfrm>
          <a:custGeom>
            <a:avLst/>
            <a:gdLst/>
            <a:ahLst/>
            <a:cxnLst/>
            <a:rect l="l" t="t" r="r" b="b"/>
            <a:pathLst>
              <a:path w="5046828" h="6008129">
                <a:moveTo>
                  <a:pt x="0" y="0"/>
                </a:moveTo>
                <a:lnTo>
                  <a:pt x="5046828" y="0"/>
                </a:lnTo>
                <a:lnTo>
                  <a:pt x="5046828" y="6008129"/>
                </a:lnTo>
                <a:lnTo>
                  <a:pt x="0" y="6008129"/>
                </a:lnTo>
                <a:lnTo>
                  <a:pt x="0" y="0"/>
                </a:lnTo>
                <a:close/>
              </a:path>
            </a:pathLst>
          </a:custGeom>
          <a:blipFill>
            <a:blip r:embed="rId4"/>
            <a:stretch>
              <a:fillRect/>
            </a:stretch>
          </a:blipFill>
        </p:spPr>
        <p:txBody>
          <a:bodyPr/>
          <a:lstStyle/>
          <a:p>
            <a:endParaRPr lang="tr-TR"/>
          </a:p>
        </p:txBody>
      </p:sp>
      <p:sp>
        <p:nvSpPr>
          <p:cNvPr id="5" name="TextBox 5"/>
          <p:cNvSpPr txBox="1"/>
          <p:nvPr/>
        </p:nvSpPr>
        <p:spPr>
          <a:xfrm>
            <a:off x="512201" y="6071179"/>
            <a:ext cx="6875282" cy="545592"/>
          </a:xfrm>
          <a:prstGeom prst="rect">
            <a:avLst/>
          </a:prstGeom>
        </p:spPr>
        <p:txBody>
          <a:bodyPr lIns="0" tIns="0" rIns="0" bIns="0" rtlCol="0" anchor="t">
            <a:spAutoFit/>
          </a:bodyPr>
          <a:lstStyle/>
          <a:p>
            <a:pPr algn="l">
              <a:lnSpc>
                <a:spcPts val="4524"/>
              </a:lnSpc>
            </a:pPr>
            <a:r>
              <a:rPr lang="en-US" sz="2600">
                <a:solidFill>
                  <a:srgbClr val="061C5B"/>
                </a:solidFill>
                <a:latin typeface="Arimo"/>
                <a:ea typeface="Arimo"/>
                <a:cs typeface="Arimo"/>
                <a:sym typeface="Arimo"/>
              </a:rPr>
              <a:t>.</a:t>
            </a:r>
          </a:p>
        </p:txBody>
      </p:sp>
      <p:sp>
        <p:nvSpPr>
          <p:cNvPr id="6" name="TextBox 6"/>
          <p:cNvSpPr txBox="1"/>
          <p:nvPr/>
        </p:nvSpPr>
        <p:spPr>
          <a:xfrm>
            <a:off x="489872" y="4726853"/>
            <a:ext cx="17798128" cy="4176863"/>
          </a:xfrm>
          <a:prstGeom prst="rect">
            <a:avLst/>
          </a:prstGeom>
        </p:spPr>
        <p:txBody>
          <a:bodyPr lIns="0" tIns="0" rIns="0" bIns="0" rtlCol="0" anchor="t">
            <a:spAutoFit/>
          </a:bodyPr>
          <a:lstStyle/>
          <a:p>
            <a:pPr algn="l">
              <a:lnSpc>
                <a:spcPts val="5504"/>
              </a:lnSpc>
              <a:spcBef>
                <a:spcPct val="0"/>
              </a:spcBef>
            </a:pPr>
            <a:r>
              <a:rPr lang="en-US" sz="3931" b="1">
                <a:solidFill>
                  <a:srgbClr val="061C5B"/>
                </a:solidFill>
                <a:latin typeface="Arimo Bold"/>
                <a:ea typeface="Arimo Bold"/>
                <a:cs typeface="Arimo Bold"/>
                <a:sym typeface="Arimo Bold"/>
              </a:rPr>
              <a:t>1. İlk if koşulu: Eğer not değeri 90 veya daha büyükse A</a:t>
            </a:r>
          </a:p>
          <a:p>
            <a:pPr algn="l">
              <a:lnSpc>
                <a:spcPts val="5504"/>
              </a:lnSpc>
              <a:spcBef>
                <a:spcPct val="0"/>
              </a:spcBef>
            </a:pPr>
            <a:r>
              <a:rPr lang="en-US" sz="3931" b="1">
                <a:solidFill>
                  <a:srgbClr val="061C5B"/>
                </a:solidFill>
                <a:latin typeface="Arimo Bold"/>
                <a:ea typeface="Arimo Bold"/>
                <a:cs typeface="Arimo Bold"/>
                <a:sym typeface="Arimo Bold"/>
              </a:rPr>
              <a:t>2. İlk elif koşulu: not değeri 80 ile 89 arasında ise, B</a:t>
            </a:r>
          </a:p>
          <a:p>
            <a:pPr algn="l">
              <a:lnSpc>
                <a:spcPts val="5504"/>
              </a:lnSpc>
              <a:spcBef>
                <a:spcPct val="0"/>
              </a:spcBef>
            </a:pPr>
            <a:r>
              <a:rPr lang="en-US" sz="3931" b="1">
                <a:solidFill>
                  <a:srgbClr val="061C5B"/>
                </a:solidFill>
                <a:latin typeface="Arimo Bold"/>
                <a:ea typeface="Arimo Bold"/>
                <a:cs typeface="Arimo Bold"/>
                <a:sym typeface="Arimo Bold"/>
              </a:rPr>
              <a:t>3.İkinci elif koşulu: Eğer not değeri 70 ile 79 arasında ise C</a:t>
            </a:r>
          </a:p>
          <a:p>
            <a:pPr algn="l">
              <a:lnSpc>
                <a:spcPts val="5504"/>
              </a:lnSpc>
              <a:spcBef>
                <a:spcPct val="0"/>
              </a:spcBef>
            </a:pPr>
            <a:r>
              <a:rPr lang="en-US" sz="3931" b="1">
                <a:solidFill>
                  <a:srgbClr val="061C5B"/>
                </a:solidFill>
                <a:latin typeface="Arimo Bold"/>
                <a:ea typeface="Arimo Bold"/>
                <a:cs typeface="Arimo Bold"/>
                <a:sym typeface="Arimo Bold"/>
              </a:rPr>
              <a:t>4.Üçüncü elif koşulu: Eğer not değeri 60 ile 69 arasında ise,  D" yazdırılır.</a:t>
            </a:r>
          </a:p>
          <a:p>
            <a:pPr algn="l">
              <a:lnSpc>
                <a:spcPts val="5504"/>
              </a:lnSpc>
              <a:spcBef>
                <a:spcPct val="0"/>
              </a:spcBef>
            </a:pPr>
            <a:r>
              <a:rPr lang="en-US" sz="3931" b="1">
                <a:solidFill>
                  <a:srgbClr val="061C5B"/>
                </a:solidFill>
                <a:latin typeface="Arimo Bold"/>
                <a:ea typeface="Arimo Bold"/>
                <a:cs typeface="Arimo Bold"/>
                <a:sym typeface="Arimo Bold"/>
              </a:rPr>
              <a:t>5.Else bloğu: Eğer hiçbir koşul sağlanmazsa, yani not değeri 60’tan düşükse, "Harf notu: F" yazdırılır.</a:t>
            </a:r>
          </a:p>
        </p:txBody>
      </p:sp>
      <p:sp>
        <p:nvSpPr>
          <p:cNvPr id="7" name="TextBox 7"/>
          <p:cNvSpPr txBox="1"/>
          <p:nvPr/>
        </p:nvSpPr>
        <p:spPr>
          <a:xfrm>
            <a:off x="248929" y="2116010"/>
            <a:ext cx="14277109" cy="1590675"/>
          </a:xfrm>
          <a:prstGeom prst="rect">
            <a:avLst/>
          </a:prstGeom>
        </p:spPr>
        <p:txBody>
          <a:bodyPr lIns="0" tIns="0" rIns="0" bIns="0" rtlCol="0" anchor="t">
            <a:spAutoFit/>
          </a:bodyPr>
          <a:lstStyle/>
          <a:p>
            <a:pPr algn="ctr">
              <a:lnSpc>
                <a:spcPts val="6299"/>
              </a:lnSpc>
              <a:spcBef>
                <a:spcPct val="0"/>
              </a:spcBef>
            </a:pPr>
            <a:r>
              <a:rPr lang="en-US" sz="4500" b="1">
                <a:solidFill>
                  <a:srgbClr val="061C5B"/>
                </a:solidFill>
                <a:latin typeface="Arimo Bold"/>
                <a:ea typeface="Arimo Bold"/>
                <a:cs typeface="Arimo Bold"/>
                <a:sym typeface="Arimo Bold"/>
              </a:rPr>
              <a:t>Kullanıcıdan aldığınız nota göre harf sistemindaki karşılığını veren programı yazınız.</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0945"/>
        </a:solidFill>
        <a:effectLst/>
      </p:bgPr>
    </p:bg>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9483" y="-44625"/>
            <a:ext cx="18307482" cy="10323165"/>
          </a:xfrm>
          <a:custGeom>
            <a:avLst/>
            <a:gdLst/>
            <a:ahLst/>
            <a:cxnLst/>
            <a:rect l="l" t="t" r="r" b="b"/>
            <a:pathLst>
              <a:path w="18307482" h="10323165">
                <a:moveTo>
                  <a:pt x="0" y="0"/>
                </a:moveTo>
                <a:lnTo>
                  <a:pt x="18307483" y="0"/>
                </a:lnTo>
                <a:lnTo>
                  <a:pt x="18307483" y="10323165"/>
                </a:lnTo>
                <a:lnTo>
                  <a:pt x="0" y="103231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4" name="Freeform 4"/>
          <p:cNvSpPr/>
          <p:nvPr/>
        </p:nvSpPr>
        <p:spPr>
          <a:xfrm>
            <a:off x="5673202" y="-644652"/>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6">
              <a:extLst>
                <a:ext uri="{96DAC541-7B7A-43D3-8B79-37D633B846F1}">
                  <asvg:svgBlip xmlns:asvg="http://schemas.microsoft.com/office/drawing/2016/SVG/main" r:embed="rId7"/>
                </a:ext>
              </a:extLst>
            </a:blip>
            <a:stretch>
              <a:fillRect t="-229" b="-229"/>
            </a:stretch>
          </a:blipFill>
        </p:spPr>
        <p:txBody>
          <a:bodyPr/>
          <a:lstStyle/>
          <a:p>
            <a:endParaRPr lang="tr-TR"/>
          </a:p>
        </p:txBody>
      </p:sp>
      <p:sp>
        <p:nvSpPr>
          <p:cNvPr id="5" name="TextBox 5"/>
          <p:cNvSpPr txBox="1"/>
          <p:nvPr/>
        </p:nvSpPr>
        <p:spPr>
          <a:xfrm>
            <a:off x="585248" y="1163928"/>
            <a:ext cx="7745673" cy="1001527"/>
          </a:xfrm>
          <a:prstGeom prst="rect">
            <a:avLst/>
          </a:prstGeom>
        </p:spPr>
        <p:txBody>
          <a:bodyPr lIns="0" tIns="0" rIns="0" bIns="0" rtlCol="0" anchor="t">
            <a:spAutoFit/>
          </a:bodyPr>
          <a:lstStyle/>
          <a:p>
            <a:pPr algn="l">
              <a:lnSpc>
                <a:spcPts val="7068"/>
              </a:lnSpc>
            </a:pPr>
            <a:r>
              <a:rPr lang="en-US" sz="7767" b="1">
                <a:solidFill>
                  <a:srgbClr val="061C5B"/>
                </a:solidFill>
                <a:latin typeface="Arimo Bold"/>
                <a:ea typeface="Arimo Bold"/>
                <a:cs typeface="Arimo Bold"/>
                <a:sym typeface="Arimo Bold"/>
              </a:rPr>
              <a:t>Dersin İçeriği</a:t>
            </a:r>
          </a:p>
        </p:txBody>
      </p:sp>
      <p:sp>
        <p:nvSpPr>
          <p:cNvPr id="6" name="Freeform 6"/>
          <p:cNvSpPr/>
          <p:nvPr/>
        </p:nvSpPr>
        <p:spPr>
          <a:xfrm>
            <a:off x="585248" y="2082562"/>
            <a:ext cx="7477555" cy="130121"/>
          </a:xfrm>
          <a:custGeom>
            <a:avLst/>
            <a:gdLst/>
            <a:ahLst/>
            <a:cxnLst/>
            <a:rect l="l" t="t" r="r" b="b"/>
            <a:pathLst>
              <a:path w="7477555" h="130121">
                <a:moveTo>
                  <a:pt x="0" y="0"/>
                </a:moveTo>
                <a:lnTo>
                  <a:pt x="7477555" y="0"/>
                </a:lnTo>
                <a:lnTo>
                  <a:pt x="7477555" y="130120"/>
                </a:lnTo>
                <a:lnTo>
                  <a:pt x="0" y="1301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grpSp>
        <p:nvGrpSpPr>
          <p:cNvPr id="7" name="Group 7"/>
          <p:cNvGrpSpPr/>
          <p:nvPr/>
        </p:nvGrpSpPr>
        <p:grpSpPr>
          <a:xfrm rot="5400000">
            <a:off x="1439467" y="6628698"/>
            <a:ext cx="2154727" cy="5072626"/>
            <a:chOff x="0" y="0"/>
            <a:chExt cx="2872969" cy="6763501"/>
          </a:xfrm>
        </p:grpSpPr>
        <p:sp>
          <p:nvSpPr>
            <p:cNvPr id="8" name="Freeform 8"/>
            <p:cNvSpPr/>
            <p:nvPr/>
          </p:nvSpPr>
          <p:spPr>
            <a:xfrm>
              <a:off x="0" y="0"/>
              <a:ext cx="2872994" cy="6763512"/>
            </a:xfrm>
            <a:custGeom>
              <a:avLst/>
              <a:gdLst/>
              <a:ahLst/>
              <a:cxnLst/>
              <a:rect l="l" t="t" r="r" b="b"/>
              <a:pathLst>
                <a:path w="2872994" h="6763512">
                  <a:moveTo>
                    <a:pt x="0" y="0"/>
                  </a:moveTo>
                  <a:lnTo>
                    <a:pt x="2872994" y="0"/>
                  </a:lnTo>
                  <a:lnTo>
                    <a:pt x="2872994" y="6763512"/>
                  </a:lnTo>
                  <a:lnTo>
                    <a:pt x="0" y="6763512"/>
                  </a:lnTo>
                  <a:lnTo>
                    <a:pt x="0" y="0"/>
                  </a:lnTo>
                  <a:close/>
                </a:path>
              </a:pathLst>
            </a:custGeom>
            <a:blipFill>
              <a:blip r:embed="rId10"/>
              <a:stretch>
                <a:fillRect l="-56836" r="-56836"/>
              </a:stretch>
            </a:blipFill>
          </p:spPr>
          <p:txBody>
            <a:bodyPr/>
            <a:lstStyle/>
            <a:p>
              <a:endParaRPr lang="tr-TR"/>
            </a:p>
          </p:txBody>
        </p:sp>
      </p:grpSp>
      <p:grpSp>
        <p:nvGrpSpPr>
          <p:cNvPr id="9" name="Group 9"/>
          <p:cNvGrpSpPr/>
          <p:nvPr/>
        </p:nvGrpSpPr>
        <p:grpSpPr>
          <a:xfrm rot="-5400000">
            <a:off x="14281164" y="-1641647"/>
            <a:ext cx="2389156" cy="5624516"/>
            <a:chOff x="0" y="0"/>
            <a:chExt cx="3185541" cy="7499355"/>
          </a:xfrm>
        </p:grpSpPr>
        <p:sp>
          <p:nvSpPr>
            <p:cNvPr id="10" name="Freeform 10"/>
            <p:cNvSpPr/>
            <p:nvPr/>
          </p:nvSpPr>
          <p:spPr>
            <a:xfrm>
              <a:off x="0" y="0"/>
              <a:ext cx="3185541" cy="7499350"/>
            </a:xfrm>
            <a:custGeom>
              <a:avLst/>
              <a:gdLst/>
              <a:ahLst/>
              <a:cxnLst/>
              <a:rect l="l" t="t" r="r" b="b"/>
              <a:pathLst>
                <a:path w="3185541" h="7499350">
                  <a:moveTo>
                    <a:pt x="0" y="0"/>
                  </a:moveTo>
                  <a:lnTo>
                    <a:pt x="3185541" y="0"/>
                  </a:lnTo>
                  <a:lnTo>
                    <a:pt x="3185541" y="7499350"/>
                  </a:lnTo>
                  <a:lnTo>
                    <a:pt x="0" y="7499350"/>
                  </a:lnTo>
                  <a:lnTo>
                    <a:pt x="0" y="0"/>
                  </a:lnTo>
                  <a:close/>
                </a:path>
              </a:pathLst>
            </a:custGeom>
            <a:blipFill>
              <a:blip r:embed="rId11"/>
              <a:stretch>
                <a:fillRect l="-56900" r="-56900"/>
              </a:stretch>
            </a:blipFill>
          </p:spPr>
          <p:txBody>
            <a:bodyPr/>
            <a:lstStyle/>
            <a:p>
              <a:endParaRPr lang="tr-TR"/>
            </a:p>
          </p:txBody>
        </p:sp>
      </p:grpSp>
      <p:sp>
        <p:nvSpPr>
          <p:cNvPr id="11" name="Freeform 11"/>
          <p:cNvSpPr/>
          <p:nvPr/>
        </p:nvSpPr>
        <p:spPr>
          <a:xfrm>
            <a:off x="10269382" y="2023488"/>
            <a:ext cx="7237329" cy="6667390"/>
          </a:xfrm>
          <a:custGeom>
            <a:avLst/>
            <a:gdLst/>
            <a:ahLst/>
            <a:cxnLst/>
            <a:rect l="l" t="t" r="r" b="b"/>
            <a:pathLst>
              <a:path w="7237329" h="6667390">
                <a:moveTo>
                  <a:pt x="0" y="0"/>
                </a:moveTo>
                <a:lnTo>
                  <a:pt x="7237330" y="0"/>
                </a:lnTo>
                <a:lnTo>
                  <a:pt x="7237330" y="6667390"/>
                </a:lnTo>
                <a:lnTo>
                  <a:pt x="0" y="6667390"/>
                </a:lnTo>
                <a:lnTo>
                  <a:pt x="0" y="0"/>
                </a:lnTo>
                <a:close/>
              </a:path>
            </a:pathLst>
          </a:custGeom>
          <a:blipFill>
            <a:blip r:embed="rId12"/>
            <a:stretch>
              <a:fillRect/>
            </a:stretch>
          </a:blipFill>
        </p:spPr>
        <p:txBody>
          <a:bodyPr/>
          <a:lstStyle/>
          <a:p>
            <a:endParaRPr lang="tr-TR"/>
          </a:p>
        </p:txBody>
      </p:sp>
      <p:sp>
        <p:nvSpPr>
          <p:cNvPr id="12" name="TextBox 12"/>
          <p:cNvSpPr txBox="1"/>
          <p:nvPr/>
        </p:nvSpPr>
        <p:spPr>
          <a:xfrm>
            <a:off x="0" y="2525934"/>
            <a:ext cx="10086642" cy="4911944"/>
          </a:xfrm>
          <a:prstGeom prst="rect">
            <a:avLst/>
          </a:prstGeom>
        </p:spPr>
        <p:txBody>
          <a:bodyPr lIns="0" tIns="0" rIns="0" bIns="0" rtlCol="0" anchor="t">
            <a:spAutoFit/>
          </a:bodyPr>
          <a:lstStyle/>
          <a:p>
            <a:pPr marL="996678" lvl="1" indent="-498339" algn="l">
              <a:lnSpc>
                <a:spcPts val="6462"/>
              </a:lnSpc>
              <a:buAutoNum type="arabicPeriod"/>
            </a:pPr>
            <a:r>
              <a:rPr lang="en-US" sz="4616" b="1">
                <a:solidFill>
                  <a:srgbClr val="061C5B"/>
                </a:solidFill>
                <a:latin typeface="Arimo Bold"/>
                <a:ea typeface="Arimo Bold"/>
                <a:cs typeface="Arimo Bold"/>
                <a:sym typeface="Arimo Bold"/>
              </a:rPr>
              <a:t>Kullanıcıdan veri alma (input)</a:t>
            </a:r>
          </a:p>
          <a:p>
            <a:pPr marL="996678" lvl="1" indent="-498339" algn="l">
              <a:lnSpc>
                <a:spcPts val="6462"/>
              </a:lnSpc>
              <a:buAutoNum type="arabicPeriod"/>
            </a:pPr>
            <a:r>
              <a:rPr lang="en-US" sz="4616" b="1">
                <a:solidFill>
                  <a:srgbClr val="061C5B"/>
                </a:solidFill>
                <a:latin typeface="Arimo Bold"/>
                <a:ea typeface="Arimo Bold"/>
                <a:cs typeface="Arimo Bold"/>
                <a:sym typeface="Arimo Bold"/>
              </a:rPr>
              <a:t>Koşullu ifadeler (if, else,elif)</a:t>
            </a:r>
          </a:p>
          <a:p>
            <a:pPr marL="996678" lvl="1" indent="-498339" algn="l">
              <a:lnSpc>
                <a:spcPts val="6462"/>
              </a:lnSpc>
              <a:buAutoNum type="arabicPeriod"/>
            </a:pPr>
            <a:r>
              <a:rPr lang="en-US" sz="4616" b="1">
                <a:solidFill>
                  <a:srgbClr val="061C5B"/>
                </a:solidFill>
                <a:latin typeface="Arimo Bold"/>
                <a:ea typeface="Arimo Bold"/>
                <a:cs typeface="Arimo Bold"/>
                <a:sym typeface="Arimo Bold"/>
              </a:rPr>
              <a:t>Koşullu ifadelerin Örnekleri</a:t>
            </a:r>
          </a:p>
          <a:p>
            <a:pPr marL="996678" lvl="1" indent="-498339" algn="l">
              <a:lnSpc>
                <a:spcPts val="6462"/>
              </a:lnSpc>
              <a:buAutoNum type="arabicPeriod"/>
            </a:pPr>
            <a:r>
              <a:rPr lang="en-US" sz="4616" b="1">
                <a:solidFill>
                  <a:srgbClr val="061C5B"/>
                </a:solidFill>
                <a:latin typeface="Arimo Bold"/>
                <a:ea typeface="Arimo Bold"/>
                <a:cs typeface="Arimo Bold"/>
                <a:sym typeface="Arimo Bold"/>
              </a:rPr>
              <a:t>Döngüler ( for, while)</a:t>
            </a:r>
          </a:p>
          <a:p>
            <a:pPr marL="996678" lvl="1" indent="-498339" algn="l">
              <a:lnSpc>
                <a:spcPts val="6462"/>
              </a:lnSpc>
              <a:buAutoNum type="arabicPeriod"/>
            </a:pPr>
            <a:r>
              <a:rPr lang="en-US" sz="4616" b="1">
                <a:solidFill>
                  <a:srgbClr val="061C5B"/>
                </a:solidFill>
                <a:latin typeface="Arimo Bold"/>
                <a:ea typeface="Arimo Bold"/>
                <a:cs typeface="Arimo Bold"/>
                <a:sym typeface="Arimo Bold"/>
              </a:rPr>
              <a:t>Döngülerin örnekleri</a:t>
            </a:r>
          </a:p>
          <a:p>
            <a:pPr marL="996678" lvl="1" indent="-498339" algn="l">
              <a:lnSpc>
                <a:spcPts val="6462"/>
              </a:lnSpc>
              <a:spcBef>
                <a:spcPct val="0"/>
              </a:spcBef>
              <a:buAutoNum type="arabicPeriod"/>
            </a:pPr>
            <a:r>
              <a:rPr lang="en-US" sz="4616" b="1">
                <a:solidFill>
                  <a:srgbClr val="061C5B"/>
                </a:solidFill>
                <a:latin typeface="Arimo Bold"/>
                <a:ea typeface="Arimo Bold"/>
                <a:cs typeface="Arimo Bold"/>
                <a:sym typeface="Arimo Bold"/>
              </a:rPr>
              <a:t>Küçük bir uygulama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TextBox 2"/>
          <p:cNvSpPr txBox="1"/>
          <p:nvPr/>
        </p:nvSpPr>
        <p:spPr>
          <a:xfrm>
            <a:off x="489871" y="892864"/>
            <a:ext cx="5961657"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SIRA SİZDE!</a:t>
            </a:r>
          </a:p>
        </p:txBody>
      </p:sp>
      <p:sp>
        <p:nvSpPr>
          <p:cNvPr id="3" name="Freeform 3"/>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a:off x="1705801" y="2234803"/>
            <a:ext cx="15809173" cy="837425"/>
          </a:xfrm>
          <a:custGeom>
            <a:avLst/>
            <a:gdLst/>
            <a:ahLst/>
            <a:cxnLst/>
            <a:rect l="l" t="t" r="r" b="b"/>
            <a:pathLst>
              <a:path w="15809173" h="837425">
                <a:moveTo>
                  <a:pt x="0" y="0"/>
                </a:moveTo>
                <a:lnTo>
                  <a:pt x="15809173" y="0"/>
                </a:lnTo>
                <a:lnTo>
                  <a:pt x="15809173" y="837426"/>
                </a:lnTo>
                <a:lnTo>
                  <a:pt x="0" y="837426"/>
                </a:lnTo>
                <a:lnTo>
                  <a:pt x="0" y="0"/>
                </a:lnTo>
                <a:close/>
              </a:path>
            </a:pathLst>
          </a:custGeom>
          <a:blipFill>
            <a:blip r:embed="rId4"/>
            <a:stretch>
              <a:fillRect b="-781971"/>
            </a:stretch>
          </a:blipFill>
        </p:spPr>
        <p:txBody>
          <a:bodyPr/>
          <a:lstStyle/>
          <a:p>
            <a:endParaRPr lang="tr-TR"/>
          </a:p>
        </p:txBody>
      </p:sp>
      <p:sp>
        <p:nvSpPr>
          <p:cNvPr id="5" name="TextBox 5"/>
          <p:cNvSpPr txBox="1"/>
          <p:nvPr/>
        </p:nvSpPr>
        <p:spPr>
          <a:xfrm>
            <a:off x="512201" y="6071179"/>
            <a:ext cx="6875282" cy="545592"/>
          </a:xfrm>
          <a:prstGeom prst="rect">
            <a:avLst/>
          </a:prstGeom>
        </p:spPr>
        <p:txBody>
          <a:bodyPr lIns="0" tIns="0" rIns="0" bIns="0" rtlCol="0" anchor="t">
            <a:spAutoFit/>
          </a:bodyPr>
          <a:lstStyle/>
          <a:p>
            <a:pPr algn="l">
              <a:lnSpc>
                <a:spcPts val="4524"/>
              </a:lnSpc>
            </a:pPr>
            <a:r>
              <a:rPr lang="en-US" sz="2600">
                <a:solidFill>
                  <a:srgbClr val="061C5B"/>
                </a:solidFill>
                <a:latin typeface="Arimo"/>
                <a:ea typeface="Arimo"/>
                <a:cs typeface="Arimo"/>
                <a:sym typeface="Arimo"/>
              </a:rPr>
              <a:t>.</a:t>
            </a:r>
          </a:p>
        </p:txBody>
      </p:sp>
      <p:sp>
        <p:nvSpPr>
          <p:cNvPr id="6" name="Freeform 6"/>
          <p:cNvSpPr/>
          <p:nvPr/>
        </p:nvSpPr>
        <p:spPr>
          <a:xfrm>
            <a:off x="1705801" y="3072229"/>
            <a:ext cx="15809173" cy="1178235"/>
          </a:xfrm>
          <a:custGeom>
            <a:avLst/>
            <a:gdLst/>
            <a:ahLst/>
            <a:cxnLst/>
            <a:rect l="l" t="t" r="r" b="b"/>
            <a:pathLst>
              <a:path w="15809173" h="1178235">
                <a:moveTo>
                  <a:pt x="0" y="0"/>
                </a:moveTo>
                <a:lnTo>
                  <a:pt x="15809173" y="0"/>
                </a:lnTo>
                <a:lnTo>
                  <a:pt x="15809173" y="1178235"/>
                </a:lnTo>
                <a:lnTo>
                  <a:pt x="0" y="1178235"/>
                </a:lnTo>
                <a:lnTo>
                  <a:pt x="0" y="0"/>
                </a:lnTo>
                <a:close/>
              </a:path>
            </a:pathLst>
          </a:custGeom>
          <a:blipFill>
            <a:blip r:embed="rId4"/>
            <a:stretch>
              <a:fillRect t="-101239" b="-425617"/>
            </a:stretch>
          </a:blipFill>
        </p:spPr>
        <p:txBody>
          <a:bodyPr/>
          <a:lstStyle/>
          <a:p>
            <a:endParaRPr lang="tr-TR"/>
          </a:p>
        </p:txBody>
      </p:sp>
      <p:sp>
        <p:nvSpPr>
          <p:cNvPr id="7" name="Freeform 7"/>
          <p:cNvSpPr/>
          <p:nvPr/>
        </p:nvSpPr>
        <p:spPr>
          <a:xfrm>
            <a:off x="1705801" y="4250464"/>
            <a:ext cx="15809173" cy="3539563"/>
          </a:xfrm>
          <a:custGeom>
            <a:avLst/>
            <a:gdLst/>
            <a:ahLst/>
            <a:cxnLst/>
            <a:rect l="l" t="t" r="r" b="b"/>
            <a:pathLst>
              <a:path w="15809173" h="3539563">
                <a:moveTo>
                  <a:pt x="0" y="0"/>
                </a:moveTo>
                <a:lnTo>
                  <a:pt x="15809173" y="0"/>
                </a:lnTo>
                <a:lnTo>
                  <a:pt x="15809173" y="3539563"/>
                </a:lnTo>
                <a:lnTo>
                  <a:pt x="0" y="3539563"/>
                </a:lnTo>
                <a:lnTo>
                  <a:pt x="0" y="0"/>
                </a:lnTo>
                <a:close/>
              </a:path>
            </a:pathLst>
          </a:custGeom>
          <a:blipFill>
            <a:blip r:embed="rId4"/>
            <a:stretch>
              <a:fillRect t="-68087" b="-40577"/>
            </a:stretch>
          </a:blipFill>
        </p:spPr>
        <p:txBody>
          <a:bodyPr/>
          <a:lstStyle/>
          <a:p>
            <a:endParaRPr lang="tr-TR"/>
          </a:p>
        </p:txBody>
      </p:sp>
      <p:sp>
        <p:nvSpPr>
          <p:cNvPr id="8" name="Freeform 8"/>
          <p:cNvSpPr/>
          <p:nvPr/>
        </p:nvSpPr>
        <p:spPr>
          <a:xfrm>
            <a:off x="1705801" y="7790027"/>
            <a:ext cx="15809173" cy="1304011"/>
          </a:xfrm>
          <a:custGeom>
            <a:avLst/>
            <a:gdLst/>
            <a:ahLst/>
            <a:cxnLst/>
            <a:rect l="l" t="t" r="r" b="b"/>
            <a:pathLst>
              <a:path w="15809173" h="1304011">
                <a:moveTo>
                  <a:pt x="0" y="0"/>
                </a:moveTo>
                <a:lnTo>
                  <a:pt x="15809173" y="0"/>
                </a:lnTo>
                <a:lnTo>
                  <a:pt x="15809173" y="1304010"/>
                </a:lnTo>
                <a:lnTo>
                  <a:pt x="0" y="1304010"/>
                </a:lnTo>
                <a:lnTo>
                  <a:pt x="0" y="0"/>
                </a:lnTo>
                <a:close/>
              </a:path>
            </a:pathLst>
          </a:custGeom>
          <a:blipFill>
            <a:blip r:embed="rId4"/>
            <a:stretch>
              <a:fillRect t="-457060" b="-9334"/>
            </a:stretch>
          </a:blipFill>
        </p:spPr>
        <p:txBody>
          <a:bodyPr/>
          <a:lstStyle/>
          <a:p>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606522" y="1656744"/>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4923946"/>
            <a:ext cx="17555490" cy="5741307"/>
          </a:xfrm>
          <a:prstGeom prst="rect">
            <a:avLst/>
          </a:prstGeom>
        </p:spPr>
        <p:txBody>
          <a:bodyPr lIns="0" tIns="0" rIns="0" bIns="0" rtlCol="0" anchor="t">
            <a:spAutoFit/>
          </a:bodyPr>
          <a:lstStyle/>
          <a:p>
            <a:pPr marL="863599" lvl="1" indent="-431800" algn="l">
              <a:lnSpc>
                <a:spcPts val="4515"/>
              </a:lnSpc>
              <a:buFont typeface="Arial"/>
              <a:buChar char="•"/>
            </a:pPr>
            <a:r>
              <a:rPr lang="en-US" sz="3999" b="1" spc="-175">
                <a:solidFill>
                  <a:srgbClr val="061C5B"/>
                </a:solidFill>
                <a:latin typeface="Arimo Bold"/>
                <a:ea typeface="Arimo Bold"/>
                <a:cs typeface="Arimo Bold"/>
                <a:sym typeface="Arimo Bold"/>
              </a:rPr>
              <a:t>Ana Koşul: Dıştaki if bloğu, belirli bir koşulu kontrol eder. Eğer bu koşul doğruysa, içteki if bloğu çalıştırılır.</a:t>
            </a:r>
          </a:p>
          <a:p>
            <a:pPr algn="l">
              <a:lnSpc>
                <a:spcPts val="4515"/>
              </a:lnSpc>
            </a:pPr>
            <a:endParaRPr lang="en-US" sz="3999" b="1" spc="-175">
              <a:solidFill>
                <a:srgbClr val="061C5B"/>
              </a:solidFill>
              <a:latin typeface="Arimo Bold"/>
              <a:ea typeface="Arimo Bold"/>
              <a:cs typeface="Arimo Bold"/>
              <a:sym typeface="Arimo Bold"/>
            </a:endParaRPr>
          </a:p>
          <a:p>
            <a:pPr marL="863599" lvl="1" indent="-431800" algn="l">
              <a:lnSpc>
                <a:spcPts val="4515"/>
              </a:lnSpc>
              <a:buFont typeface="Arial"/>
              <a:buChar char="•"/>
            </a:pPr>
            <a:r>
              <a:rPr lang="en-US" sz="3999" b="1" spc="-175">
                <a:solidFill>
                  <a:srgbClr val="061C5B"/>
                </a:solidFill>
                <a:latin typeface="Arimo Bold"/>
                <a:ea typeface="Arimo Bold"/>
                <a:cs typeface="Arimo Bold"/>
                <a:sym typeface="Arimo Bold"/>
              </a:rPr>
              <a:t>İç Koşul: Dıştaki koşul doğruysa, içteki if bloğu içinde yeni bir koşul kontrol edilir. Bu, daha ayrıntılı bir karar verme süreci sağlar.</a:t>
            </a:r>
          </a:p>
          <a:p>
            <a:pPr algn="l">
              <a:lnSpc>
                <a:spcPts val="4515"/>
              </a:lnSpc>
            </a:pPr>
            <a:endParaRPr lang="en-US" sz="3999" b="1" spc="-175">
              <a:solidFill>
                <a:srgbClr val="061C5B"/>
              </a:solidFill>
              <a:latin typeface="Arimo Bold"/>
              <a:ea typeface="Arimo Bold"/>
              <a:cs typeface="Arimo Bold"/>
              <a:sym typeface="Arimo Bold"/>
            </a:endParaRPr>
          </a:p>
          <a:p>
            <a:pPr marL="863599" lvl="1" indent="-431800" algn="l">
              <a:lnSpc>
                <a:spcPts val="4515"/>
              </a:lnSpc>
              <a:buFont typeface="Arial"/>
              <a:buChar char="•"/>
            </a:pPr>
            <a:r>
              <a:rPr lang="en-US" sz="3999" b="1" spc="-175">
                <a:solidFill>
                  <a:srgbClr val="061C5B"/>
                </a:solidFill>
                <a:latin typeface="Arimo Bold"/>
                <a:ea typeface="Arimo Bold"/>
                <a:cs typeface="Arimo Bold"/>
                <a:sym typeface="Arimo Bold"/>
              </a:rPr>
              <a:t>Koşul Hiyerarşisi: İç içe if yapıları, karmaşık karar ağaçları oluşturmanıza yardımcı olur. Bir koşulun sonuçlarına bağlı olarak başka koşullar kontrol edilebilir.</a:t>
            </a:r>
          </a:p>
          <a:p>
            <a:pPr marL="0" lvl="0" indent="0" algn="l">
              <a:lnSpc>
                <a:spcPts val="4519"/>
              </a:lnSpc>
              <a:spcBef>
                <a:spcPct val="0"/>
              </a:spcBef>
            </a:pPr>
            <a:endParaRPr lang="en-US" sz="3999" b="1" spc="-175">
              <a:solidFill>
                <a:srgbClr val="061C5B"/>
              </a:solidFill>
              <a:latin typeface="Arimo Bold"/>
              <a:ea typeface="Arimo Bold"/>
              <a:cs typeface="Arimo Bold"/>
              <a:sym typeface="Arimo Bold"/>
            </a:endParaRPr>
          </a:p>
        </p:txBody>
      </p:sp>
      <p:sp>
        <p:nvSpPr>
          <p:cNvPr id="7" name="TextBox 7"/>
          <p:cNvSpPr txBox="1"/>
          <p:nvPr/>
        </p:nvSpPr>
        <p:spPr>
          <a:xfrm>
            <a:off x="483128" y="892864"/>
            <a:ext cx="609480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İÇ İÇE İF</a:t>
            </a:r>
            <a:r>
              <a:rPr lang="en-US" sz="5999" b="1" u="none" strike="noStrike">
                <a:solidFill>
                  <a:srgbClr val="061C5B"/>
                </a:solidFill>
                <a:latin typeface="Arimo Bold"/>
                <a:ea typeface="Arimo Bold"/>
                <a:cs typeface="Arimo Bold"/>
                <a:sym typeface="Arimo Bold"/>
              </a:rPr>
              <a:t> BLOĞU</a:t>
            </a:r>
          </a:p>
        </p:txBody>
      </p:sp>
      <p:sp>
        <p:nvSpPr>
          <p:cNvPr id="8" name="Freeform 8"/>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9" name="Freeform 9"/>
          <p:cNvSpPr/>
          <p:nvPr/>
        </p:nvSpPr>
        <p:spPr>
          <a:xfrm>
            <a:off x="7593312" y="328571"/>
            <a:ext cx="9665988" cy="4504960"/>
          </a:xfrm>
          <a:custGeom>
            <a:avLst/>
            <a:gdLst/>
            <a:ahLst/>
            <a:cxnLst/>
            <a:rect l="l" t="t" r="r" b="b"/>
            <a:pathLst>
              <a:path w="9665988" h="4504960">
                <a:moveTo>
                  <a:pt x="0" y="0"/>
                </a:moveTo>
                <a:lnTo>
                  <a:pt x="9665988" y="0"/>
                </a:lnTo>
                <a:lnTo>
                  <a:pt x="9665988" y="4504961"/>
                </a:lnTo>
                <a:lnTo>
                  <a:pt x="0" y="4504961"/>
                </a:lnTo>
                <a:lnTo>
                  <a:pt x="0" y="0"/>
                </a:lnTo>
                <a:close/>
              </a:path>
            </a:pathLst>
          </a:custGeom>
          <a:blipFill>
            <a:blip r:embed="rId9"/>
            <a:stretch>
              <a:fillRect t="-5806" b="-3387"/>
            </a:stretch>
          </a:blipFill>
        </p:spPr>
        <p:txBody>
          <a:bodyPr/>
          <a:lstStyle/>
          <a:p>
            <a:endParaRPr lang="tr-T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grpSp>
        <p:nvGrpSpPr>
          <p:cNvPr id="2" name="Group 2"/>
          <p:cNvGrpSpPr/>
          <p:nvPr/>
        </p:nvGrpSpPr>
        <p:grpSpPr>
          <a:xfrm>
            <a:off x="14110533" y="3549012"/>
            <a:ext cx="9505864" cy="10469974"/>
            <a:chOff x="0" y="0"/>
            <a:chExt cx="12674485" cy="13959965"/>
          </a:xfrm>
        </p:grpSpPr>
        <p:sp>
          <p:nvSpPr>
            <p:cNvPr id="3" name="Freeform 3"/>
            <p:cNvSpPr/>
            <p:nvPr/>
          </p:nvSpPr>
          <p:spPr>
            <a:xfrm>
              <a:off x="0" y="0"/>
              <a:ext cx="12674473" cy="13959967"/>
            </a:xfrm>
            <a:custGeom>
              <a:avLst/>
              <a:gdLst/>
              <a:ahLst/>
              <a:cxnLst/>
              <a:rect l="l" t="t" r="r" b="b"/>
              <a:pathLst>
                <a:path w="12674473" h="13959967">
                  <a:moveTo>
                    <a:pt x="0" y="0"/>
                  </a:moveTo>
                  <a:lnTo>
                    <a:pt x="12674473" y="0"/>
                  </a:lnTo>
                  <a:lnTo>
                    <a:pt x="12674473" y="13959967"/>
                  </a:lnTo>
                  <a:lnTo>
                    <a:pt x="0" y="13959967"/>
                  </a:lnTo>
                  <a:lnTo>
                    <a:pt x="0" y="0"/>
                  </a:lnTo>
                  <a:close/>
                </a:path>
              </a:pathLst>
            </a:custGeom>
            <a:blipFill>
              <a:blip r:embed="rId2"/>
              <a:stretch>
                <a:fillRect l="-6" r="-6"/>
              </a:stretch>
            </a:blipFill>
          </p:spPr>
          <p:txBody>
            <a:bodyPr/>
            <a:lstStyle/>
            <a:p>
              <a:endParaRPr lang="tr-TR"/>
            </a:p>
          </p:txBody>
        </p:sp>
      </p:grpSp>
      <p:grpSp>
        <p:nvGrpSpPr>
          <p:cNvPr id="4" name="Group 4"/>
          <p:cNvGrpSpPr/>
          <p:nvPr/>
        </p:nvGrpSpPr>
        <p:grpSpPr>
          <a:xfrm>
            <a:off x="15414406" y="-1199467"/>
            <a:ext cx="10144279" cy="11173139"/>
            <a:chOff x="0" y="0"/>
            <a:chExt cx="13525705" cy="14897519"/>
          </a:xfrm>
        </p:grpSpPr>
        <p:sp>
          <p:nvSpPr>
            <p:cNvPr id="5" name="Freeform 5"/>
            <p:cNvSpPr/>
            <p:nvPr/>
          </p:nvSpPr>
          <p:spPr>
            <a:xfrm>
              <a:off x="0" y="0"/>
              <a:ext cx="13525754" cy="14897481"/>
            </a:xfrm>
            <a:custGeom>
              <a:avLst/>
              <a:gdLst/>
              <a:ahLst/>
              <a:cxnLst/>
              <a:rect l="l" t="t" r="r" b="b"/>
              <a:pathLst>
                <a:path w="13525754" h="14897481">
                  <a:moveTo>
                    <a:pt x="0" y="0"/>
                  </a:moveTo>
                  <a:lnTo>
                    <a:pt x="13525754" y="0"/>
                  </a:lnTo>
                  <a:lnTo>
                    <a:pt x="13525754" y="14897481"/>
                  </a:lnTo>
                  <a:lnTo>
                    <a:pt x="0" y="14897481"/>
                  </a:lnTo>
                  <a:lnTo>
                    <a:pt x="0" y="0"/>
                  </a:lnTo>
                  <a:close/>
                </a:path>
              </a:pathLst>
            </a:custGeom>
            <a:blipFill>
              <a:blip r:embed="rId2"/>
              <a:stretch>
                <a:fillRect l="-6" r="-6"/>
              </a:stretch>
            </a:blipFill>
          </p:spPr>
          <p:txBody>
            <a:bodyPr/>
            <a:lstStyle/>
            <a:p>
              <a:endParaRPr lang="tr-TR"/>
            </a:p>
          </p:txBody>
        </p:sp>
      </p:grpSp>
      <p:grpSp>
        <p:nvGrpSpPr>
          <p:cNvPr id="6" name="Group 6"/>
          <p:cNvGrpSpPr/>
          <p:nvPr/>
        </p:nvGrpSpPr>
        <p:grpSpPr>
          <a:xfrm>
            <a:off x="11466791" y="-881696"/>
            <a:ext cx="8352638" cy="8570471"/>
            <a:chOff x="0" y="0"/>
            <a:chExt cx="11136851" cy="11427295"/>
          </a:xfrm>
        </p:grpSpPr>
        <p:sp>
          <p:nvSpPr>
            <p:cNvPr id="7" name="Freeform 7"/>
            <p:cNvSpPr/>
            <p:nvPr/>
          </p:nvSpPr>
          <p:spPr>
            <a:xfrm>
              <a:off x="0" y="0"/>
              <a:ext cx="11136884" cy="11427333"/>
            </a:xfrm>
            <a:custGeom>
              <a:avLst/>
              <a:gdLst/>
              <a:ahLst/>
              <a:cxnLst/>
              <a:rect l="l" t="t" r="r" b="b"/>
              <a:pathLst>
                <a:path w="11136884" h="11427333">
                  <a:moveTo>
                    <a:pt x="0" y="0"/>
                  </a:moveTo>
                  <a:lnTo>
                    <a:pt x="11136884" y="0"/>
                  </a:lnTo>
                  <a:lnTo>
                    <a:pt x="11136884" y="11427333"/>
                  </a:lnTo>
                  <a:lnTo>
                    <a:pt x="0" y="11427333"/>
                  </a:lnTo>
                  <a:lnTo>
                    <a:pt x="0" y="0"/>
                  </a:lnTo>
                  <a:close/>
                </a:path>
              </a:pathLst>
            </a:custGeom>
            <a:blipFill>
              <a:blip r:embed="rId3"/>
              <a:stretch>
                <a:fillRect l="-27" r="-27"/>
              </a:stretch>
            </a:blipFill>
          </p:spPr>
          <p:txBody>
            <a:bodyPr/>
            <a:lstStyle/>
            <a:p>
              <a:endParaRPr lang="tr-TR"/>
            </a:p>
          </p:txBody>
        </p:sp>
      </p:grpSp>
      <p:sp>
        <p:nvSpPr>
          <p:cNvPr id="8" name="TextBox 8"/>
          <p:cNvSpPr txBox="1"/>
          <p:nvPr/>
        </p:nvSpPr>
        <p:spPr>
          <a:xfrm>
            <a:off x="489871" y="892864"/>
            <a:ext cx="8476257"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İÇ İÇE İF ÖRNEKLERİ</a:t>
            </a:r>
          </a:p>
        </p:txBody>
      </p:sp>
      <p:sp>
        <p:nvSpPr>
          <p:cNvPr id="9" name="Freeform 9"/>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10" name="Freeform 10"/>
          <p:cNvSpPr/>
          <p:nvPr/>
        </p:nvSpPr>
        <p:spPr>
          <a:xfrm>
            <a:off x="3529000" y="2751368"/>
            <a:ext cx="12114109" cy="6032631"/>
          </a:xfrm>
          <a:custGeom>
            <a:avLst/>
            <a:gdLst/>
            <a:ahLst/>
            <a:cxnLst/>
            <a:rect l="l" t="t" r="r" b="b"/>
            <a:pathLst>
              <a:path w="12114109" h="6032631">
                <a:moveTo>
                  <a:pt x="0" y="0"/>
                </a:moveTo>
                <a:lnTo>
                  <a:pt x="12114110" y="0"/>
                </a:lnTo>
                <a:lnTo>
                  <a:pt x="12114110" y="6032631"/>
                </a:lnTo>
                <a:lnTo>
                  <a:pt x="0" y="6032631"/>
                </a:lnTo>
                <a:lnTo>
                  <a:pt x="0" y="0"/>
                </a:lnTo>
                <a:close/>
              </a:path>
            </a:pathLst>
          </a:custGeom>
          <a:blipFill>
            <a:blip r:embed="rId6"/>
            <a:stretch>
              <a:fillRect/>
            </a:stretch>
          </a:blipFill>
        </p:spPr>
        <p:txBody>
          <a:bodyPr/>
          <a:lstStyle/>
          <a:p>
            <a:endParaRPr lang="tr-TR"/>
          </a:p>
        </p:txBody>
      </p:sp>
      <p:sp>
        <p:nvSpPr>
          <p:cNvPr id="11" name="Freeform 11"/>
          <p:cNvSpPr/>
          <p:nvPr/>
        </p:nvSpPr>
        <p:spPr>
          <a:xfrm>
            <a:off x="8966128" y="330877"/>
            <a:ext cx="2350003" cy="2379750"/>
          </a:xfrm>
          <a:custGeom>
            <a:avLst/>
            <a:gdLst/>
            <a:ahLst/>
            <a:cxnLst/>
            <a:rect l="l" t="t" r="r" b="b"/>
            <a:pathLst>
              <a:path w="2350003" h="2379750">
                <a:moveTo>
                  <a:pt x="0" y="0"/>
                </a:moveTo>
                <a:lnTo>
                  <a:pt x="2350003" y="0"/>
                </a:lnTo>
                <a:lnTo>
                  <a:pt x="2350003" y="2379750"/>
                </a:lnTo>
                <a:lnTo>
                  <a:pt x="0" y="23797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TextBox 2"/>
          <p:cNvSpPr txBox="1"/>
          <p:nvPr/>
        </p:nvSpPr>
        <p:spPr>
          <a:xfrm>
            <a:off x="489871" y="892864"/>
            <a:ext cx="5961657"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SIRA SİZDE!</a:t>
            </a:r>
          </a:p>
        </p:txBody>
      </p:sp>
      <p:sp>
        <p:nvSpPr>
          <p:cNvPr id="3" name="Freeform 3"/>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a:off x="3690753" y="3589432"/>
            <a:ext cx="11222035" cy="946835"/>
          </a:xfrm>
          <a:custGeom>
            <a:avLst/>
            <a:gdLst/>
            <a:ahLst/>
            <a:cxnLst/>
            <a:rect l="l" t="t" r="r" b="b"/>
            <a:pathLst>
              <a:path w="11222035" h="946835">
                <a:moveTo>
                  <a:pt x="0" y="0"/>
                </a:moveTo>
                <a:lnTo>
                  <a:pt x="11222035" y="0"/>
                </a:lnTo>
                <a:lnTo>
                  <a:pt x="11222035" y="946835"/>
                </a:lnTo>
                <a:lnTo>
                  <a:pt x="0" y="946835"/>
                </a:lnTo>
                <a:lnTo>
                  <a:pt x="0" y="0"/>
                </a:lnTo>
                <a:close/>
              </a:path>
            </a:pathLst>
          </a:custGeom>
          <a:blipFill>
            <a:blip r:embed="rId4"/>
            <a:stretch>
              <a:fillRect b="-525589"/>
            </a:stretch>
          </a:blipFill>
        </p:spPr>
        <p:txBody>
          <a:bodyPr/>
          <a:lstStyle/>
          <a:p>
            <a:endParaRPr lang="tr-TR"/>
          </a:p>
        </p:txBody>
      </p:sp>
      <p:sp>
        <p:nvSpPr>
          <p:cNvPr id="5" name="TextBox 5"/>
          <p:cNvSpPr txBox="1"/>
          <p:nvPr/>
        </p:nvSpPr>
        <p:spPr>
          <a:xfrm>
            <a:off x="512201" y="6071179"/>
            <a:ext cx="6875282" cy="545592"/>
          </a:xfrm>
          <a:prstGeom prst="rect">
            <a:avLst/>
          </a:prstGeom>
        </p:spPr>
        <p:txBody>
          <a:bodyPr lIns="0" tIns="0" rIns="0" bIns="0" rtlCol="0" anchor="t">
            <a:spAutoFit/>
          </a:bodyPr>
          <a:lstStyle/>
          <a:p>
            <a:pPr algn="l">
              <a:lnSpc>
                <a:spcPts val="4524"/>
              </a:lnSpc>
            </a:pPr>
            <a:r>
              <a:rPr lang="en-US" sz="2600">
                <a:solidFill>
                  <a:srgbClr val="061C5B"/>
                </a:solidFill>
                <a:latin typeface="Arimo"/>
                <a:ea typeface="Arimo"/>
                <a:cs typeface="Arimo"/>
                <a:sym typeface="Arimo"/>
              </a:rPr>
              <a:t>.</a:t>
            </a:r>
          </a:p>
        </p:txBody>
      </p:sp>
      <p:sp>
        <p:nvSpPr>
          <p:cNvPr id="6" name="TextBox 6"/>
          <p:cNvSpPr txBox="1"/>
          <p:nvPr/>
        </p:nvSpPr>
        <p:spPr>
          <a:xfrm>
            <a:off x="434801" y="1649777"/>
            <a:ext cx="14171971" cy="3190875"/>
          </a:xfrm>
          <a:prstGeom prst="rect">
            <a:avLst/>
          </a:prstGeom>
        </p:spPr>
        <p:txBody>
          <a:bodyPr lIns="0" tIns="0" rIns="0" bIns="0" rtlCol="0" anchor="t">
            <a:spAutoFit/>
          </a:bodyPr>
          <a:lstStyle/>
          <a:p>
            <a:pPr algn="l">
              <a:lnSpc>
                <a:spcPts val="6299"/>
              </a:lnSpc>
            </a:pPr>
            <a:r>
              <a:rPr lang="en-US" sz="4500" b="1" dirty="0" err="1">
                <a:solidFill>
                  <a:srgbClr val="061C5B"/>
                </a:solidFill>
                <a:latin typeface="Arimo Bold"/>
                <a:ea typeface="Arimo Bold"/>
                <a:cs typeface="Arimo Bold"/>
                <a:sym typeface="Arimo Bold"/>
              </a:rPr>
              <a:t>Kullanıcıdan</a:t>
            </a:r>
            <a:r>
              <a:rPr lang="en-US" sz="4500" b="1" dirty="0">
                <a:solidFill>
                  <a:srgbClr val="061C5B"/>
                </a:solidFill>
                <a:latin typeface="Arimo Bold"/>
                <a:ea typeface="Arimo Bold"/>
                <a:cs typeface="Arimo Bold"/>
                <a:sym typeface="Arimo Bold"/>
              </a:rPr>
              <a:t> </a:t>
            </a:r>
            <a:r>
              <a:rPr lang="en-US" sz="4500" b="1" dirty="0" err="1">
                <a:solidFill>
                  <a:srgbClr val="061C5B"/>
                </a:solidFill>
                <a:latin typeface="Arimo Bold"/>
                <a:ea typeface="Arimo Bold"/>
                <a:cs typeface="Arimo Bold"/>
                <a:sym typeface="Arimo Bold"/>
              </a:rPr>
              <a:t>bir</a:t>
            </a:r>
            <a:r>
              <a:rPr lang="en-US" sz="4500" b="1" dirty="0">
                <a:solidFill>
                  <a:srgbClr val="061C5B"/>
                </a:solidFill>
                <a:latin typeface="Arimo Bold"/>
                <a:ea typeface="Arimo Bold"/>
                <a:cs typeface="Arimo Bold"/>
                <a:sym typeface="Arimo Bold"/>
              </a:rPr>
              <a:t> </a:t>
            </a:r>
            <a:r>
              <a:rPr lang="en-US" sz="4500" b="1" dirty="0" err="1">
                <a:solidFill>
                  <a:srgbClr val="061C5B"/>
                </a:solidFill>
                <a:latin typeface="Arimo Bold"/>
                <a:ea typeface="Arimo Bold"/>
                <a:cs typeface="Arimo Bold"/>
                <a:sym typeface="Arimo Bold"/>
              </a:rPr>
              <a:t>sayı</a:t>
            </a:r>
            <a:r>
              <a:rPr lang="en-US" sz="4500" b="1" dirty="0">
                <a:solidFill>
                  <a:srgbClr val="061C5B"/>
                </a:solidFill>
                <a:latin typeface="Arimo Bold"/>
                <a:ea typeface="Arimo Bold"/>
                <a:cs typeface="Arimo Bold"/>
                <a:sym typeface="Arimo Bold"/>
              </a:rPr>
              <a:t> </a:t>
            </a:r>
            <a:r>
              <a:rPr lang="en-US" sz="4500" b="1" dirty="0" err="1">
                <a:solidFill>
                  <a:srgbClr val="061C5B"/>
                </a:solidFill>
                <a:latin typeface="Arimo Bold"/>
                <a:ea typeface="Arimo Bold"/>
                <a:cs typeface="Arimo Bold"/>
                <a:sym typeface="Arimo Bold"/>
              </a:rPr>
              <a:t>alarak</a:t>
            </a:r>
            <a:r>
              <a:rPr lang="en-US" sz="4500" b="1" dirty="0">
                <a:solidFill>
                  <a:srgbClr val="061C5B"/>
                </a:solidFill>
                <a:latin typeface="Arimo Bold"/>
                <a:ea typeface="Arimo Bold"/>
                <a:cs typeface="Arimo Bold"/>
                <a:sym typeface="Arimo Bold"/>
              </a:rPr>
              <a:t> </a:t>
            </a:r>
            <a:r>
              <a:rPr lang="en-US" sz="4500" b="1" dirty="0" err="1">
                <a:solidFill>
                  <a:srgbClr val="061C5B"/>
                </a:solidFill>
                <a:latin typeface="Arimo Bold"/>
                <a:ea typeface="Arimo Bold"/>
                <a:cs typeface="Arimo Bold"/>
                <a:sym typeface="Arimo Bold"/>
              </a:rPr>
              <a:t>tek</a:t>
            </a:r>
            <a:r>
              <a:rPr lang="en-US" sz="4500" b="1" dirty="0">
                <a:solidFill>
                  <a:srgbClr val="061C5B"/>
                </a:solidFill>
                <a:latin typeface="Arimo Bold"/>
                <a:ea typeface="Arimo Bold"/>
                <a:cs typeface="Arimo Bold"/>
                <a:sym typeface="Arimo Bold"/>
              </a:rPr>
              <a:t> mi </a:t>
            </a:r>
            <a:r>
              <a:rPr lang="en-US" sz="4500" b="1" dirty="0" err="1">
                <a:solidFill>
                  <a:srgbClr val="061C5B"/>
                </a:solidFill>
                <a:latin typeface="Arimo Bold"/>
                <a:ea typeface="Arimo Bold"/>
                <a:cs typeface="Arimo Bold"/>
                <a:sym typeface="Arimo Bold"/>
              </a:rPr>
              <a:t>yoksa</a:t>
            </a:r>
            <a:r>
              <a:rPr lang="en-US" sz="4500" b="1" dirty="0">
                <a:solidFill>
                  <a:srgbClr val="061C5B"/>
                </a:solidFill>
                <a:latin typeface="Arimo Bold"/>
                <a:ea typeface="Arimo Bold"/>
                <a:cs typeface="Arimo Bold"/>
                <a:sym typeface="Arimo Bold"/>
              </a:rPr>
              <a:t> </a:t>
            </a:r>
            <a:r>
              <a:rPr lang="en-US" sz="4500" b="1" dirty="0" err="1">
                <a:solidFill>
                  <a:srgbClr val="061C5B"/>
                </a:solidFill>
                <a:latin typeface="Arimo Bold"/>
                <a:ea typeface="Arimo Bold"/>
                <a:cs typeface="Arimo Bold"/>
                <a:sym typeface="Arimo Bold"/>
              </a:rPr>
              <a:t>çift</a:t>
            </a:r>
            <a:r>
              <a:rPr lang="en-US" sz="4500" b="1" dirty="0">
                <a:solidFill>
                  <a:srgbClr val="061C5B"/>
                </a:solidFill>
                <a:latin typeface="Arimo Bold"/>
                <a:ea typeface="Arimo Bold"/>
                <a:cs typeface="Arimo Bold"/>
                <a:sym typeface="Arimo Bold"/>
              </a:rPr>
              <a:t> mi  </a:t>
            </a:r>
            <a:r>
              <a:rPr lang="en-US" sz="4500" b="1" dirty="0" err="1">
                <a:solidFill>
                  <a:srgbClr val="061C5B"/>
                </a:solidFill>
                <a:latin typeface="Arimo Bold"/>
                <a:ea typeface="Arimo Bold"/>
                <a:cs typeface="Arimo Bold"/>
                <a:sym typeface="Arimo Bold"/>
              </a:rPr>
              <a:t>pozitif</a:t>
            </a:r>
            <a:r>
              <a:rPr lang="en-US" sz="4500" b="1" dirty="0">
                <a:solidFill>
                  <a:srgbClr val="061C5B"/>
                </a:solidFill>
                <a:latin typeface="Arimo Bold"/>
                <a:ea typeface="Arimo Bold"/>
                <a:cs typeface="Arimo Bold"/>
                <a:sym typeface="Arimo Bold"/>
              </a:rPr>
              <a:t> mi </a:t>
            </a:r>
            <a:r>
              <a:rPr lang="en-US" sz="4500" b="1" dirty="0" err="1">
                <a:solidFill>
                  <a:srgbClr val="061C5B"/>
                </a:solidFill>
                <a:latin typeface="Arimo Bold"/>
                <a:ea typeface="Arimo Bold"/>
                <a:cs typeface="Arimo Bold"/>
                <a:sym typeface="Arimo Bold"/>
              </a:rPr>
              <a:t>negatif</a:t>
            </a:r>
            <a:r>
              <a:rPr lang="en-US" sz="4500" b="1" dirty="0">
                <a:solidFill>
                  <a:srgbClr val="061C5B"/>
                </a:solidFill>
                <a:latin typeface="Arimo Bold"/>
                <a:ea typeface="Arimo Bold"/>
                <a:cs typeface="Arimo Bold"/>
                <a:sym typeface="Arimo Bold"/>
              </a:rPr>
              <a:t> mi </a:t>
            </a:r>
            <a:r>
              <a:rPr lang="en-US" sz="4500" b="1" dirty="0" err="1">
                <a:solidFill>
                  <a:srgbClr val="061C5B"/>
                </a:solidFill>
                <a:latin typeface="Arimo Bold"/>
                <a:ea typeface="Arimo Bold"/>
                <a:cs typeface="Arimo Bold"/>
                <a:sym typeface="Arimo Bold"/>
              </a:rPr>
              <a:t>olduğunu</a:t>
            </a:r>
            <a:r>
              <a:rPr lang="en-US" sz="4500" b="1" dirty="0">
                <a:solidFill>
                  <a:srgbClr val="061C5B"/>
                </a:solidFill>
                <a:latin typeface="Arimo Bold"/>
                <a:ea typeface="Arimo Bold"/>
                <a:cs typeface="Arimo Bold"/>
                <a:sym typeface="Arimo Bold"/>
              </a:rPr>
              <a:t> </a:t>
            </a:r>
            <a:r>
              <a:rPr lang="en-US" sz="4500" b="1" dirty="0" err="1">
                <a:solidFill>
                  <a:srgbClr val="061C5B"/>
                </a:solidFill>
                <a:latin typeface="Arimo Bold"/>
                <a:ea typeface="Arimo Bold"/>
                <a:cs typeface="Arimo Bold"/>
                <a:sym typeface="Arimo Bold"/>
              </a:rPr>
              <a:t>bulan</a:t>
            </a:r>
            <a:r>
              <a:rPr lang="en-US" sz="4500" b="1" dirty="0">
                <a:solidFill>
                  <a:srgbClr val="061C5B"/>
                </a:solidFill>
                <a:latin typeface="Arimo Bold"/>
                <a:ea typeface="Arimo Bold"/>
                <a:cs typeface="Arimo Bold"/>
                <a:sym typeface="Arimo Bold"/>
              </a:rPr>
              <a:t> </a:t>
            </a:r>
            <a:r>
              <a:rPr lang="en-US" sz="4500" b="1" dirty="0" err="1">
                <a:solidFill>
                  <a:srgbClr val="061C5B"/>
                </a:solidFill>
                <a:latin typeface="Arimo Bold"/>
                <a:ea typeface="Arimo Bold"/>
                <a:cs typeface="Arimo Bold"/>
                <a:sym typeface="Arimo Bold"/>
              </a:rPr>
              <a:t>bir</a:t>
            </a:r>
            <a:r>
              <a:rPr lang="en-US" sz="4500" b="1" dirty="0">
                <a:solidFill>
                  <a:srgbClr val="061C5B"/>
                </a:solidFill>
                <a:latin typeface="Arimo Bold"/>
                <a:ea typeface="Arimo Bold"/>
                <a:cs typeface="Arimo Bold"/>
                <a:sym typeface="Arimo Bold"/>
              </a:rPr>
              <a:t> program </a:t>
            </a:r>
            <a:r>
              <a:rPr lang="en-US" sz="4500" b="1" dirty="0" err="1">
                <a:solidFill>
                  <a:srgbClr val="061C5B"/>
                </a:solidFill>
                <a:latin typeface="Arimo Bold"/>
                <a:ea typeface="Arimo Bold"/>
                <a:cs typeface="Arimo Bold"/>
                <a:sym typeface="Arimo Bold"/>
              </a:rPr>
              <a:t>yazın</a:t>
            </a:r>
            <a:r>
              <a:rPr lang="en-US" sz="4500" b="1" dirty="0">
                <a:solidFill>
                  <a:srgbClr val="061C5B"/>
                </a:solidFill>
                <a:latin typeface="Arimo Bold"/>
                <a:ea typeface="Arimo Bold"/>
                <a:cs typeface="Arimo Bold"/>
                <a:sym typeface="Arimo Bold"/>
              </a:rPr>
              <a:t>.</a:t>
            </a:r>
          </a:p>
          <a:p>
            <a:pPr algn="l">
              <a:lnSpc>
                <a:spcPts val="6299"/>
              </a:lnSpc>
              <a:spcBef>
                <a:spcPct val="0"/>
              </a:spcBef>
            </a:pPr>
            <a:endParaRPr lang="en-US" sz="4500" b="1" dirty="0">
              <a:solidFill>
                <a:srgbClr val="061C5B"/>
              </a:solidFill>
              <a:latin typeface="Arimo Bold"/>
              <a:ea typeface="Arimo Bold"/>
              <a:cs typeface="Arimo Bold"/>
              <a:sym typeface="Arimo Bold"/>
            </a:endParaRPr>
          </a:p>
        </p:txBody>
      </p:sp>
      <p:sp>
        <p:nvSpPr>
          <p:cNvPr id="7" name="Freeform 7"/>
          <p:cNvSpPr/>
          <p:nvPr/>
        </p:nvSpPr>
        <p:spPr>
          <a:xfrm>
            <a:off x="3690753" y="8690460"/>
            <a:ext cx="11222035" cy="964669"/>
          </a:xfrm>
          <a:custGeom>
            <a:avLst/>
            <a:gdLst/>
            <a:ahLst/>
            <a:cxnLst/>
            <a:rect l="l" t="t" r="r" b="b"/>
            <a:pathLst>
              <a:path w="11222035" h="964669">
                <a:moveTo>
                  <a:pt x="0" y="0"/>
                </a:moveTo>
                <a:lnTo>
                  <a:pt x="11222035" y="0"/>
                </a:lnTo>
                <a:lnTo>
                  <a:pt x="11222035" y="964669"/>
                </a:lnTo>
                <a:lnTo>
                  <a:pt x="0" y="964669"/>
                </a:lnTo>
                <a:lnTo>
                  <a:pt x="0" y="0"/>
                </a:lnTo>
                <a:close/>
              </a:path>
            </a:pathLst>
          </a:custGeom>
          <a:blipFill>
            <a:blip r:embed="rId4"/>
            <a:stretch>
              <a:fillRect t="-514024"/>
            </a:stretch>
          </a:blipFill>
        </p:spPr>
        <p:txBody>
          <a:bodyPr/>
          <a:lstStyle/>
          <a:p>
            <a:endParaRPr lang="tr-TR"/>
          </a:p>
        </p:txBody>
      </p:sp>
      <p:sp>
        <p:nvSpPr>
          <p:cNvPr id="8" name="Freeform 8"/>
          <p:cNvSpPr/>
          <p:nvPr/>
        </p:nvSpPr>
        <p:spPr>
          <a:xfrm>
            <a:off x="3690753" y="7230357"/>
            <a:ext cx="11222035" cy="1460102"/>
          </a:xfrm>
          <a:custGeom>
            <a:avLst/>
            <a:gdLst/>
            <a:ahLst/>
            <a:cxnLst/>
            <a:rect l="l" t="t" r="r" b="b"/>
            <a:pathLst>
              <a:path w="11222035" h="1460102">
                <a:moveTo>
                  <a:pt x="0" y="0"/>
                </a:moveTo>
                <a:lnTo>
                  <a:pt x="11222035" y="0"/>
                </a:lnTo>
                <a:lnTo>
                  <a:pt x="11222035" y="1460103"/>
                </a:lnTo>
                <a:lnTo>
                  <a:pt x="0" y="1460103"/>
                </a:lnTo>
                <a:lnTo>
                  <a:pt x="0" y="0"/>
                </a:lnTo>
                <a:close/>
              </a:path>
            </a:pathLst>
          </a:custGeom>
          <a:blipFill>
            <a:blip r:embed="rId4"/>
            <a:stretch>
              <a:fillRect t="-241484" b="-64192"/>
            </a:stretch>
          </a:blipFill>
        </p:spPr>
        <p:txBody>
          <a:bodyPr/>
          <a:lstStyle/>
          <a:p>
            <a:endParaRPr lang="tr-TR"/>
          </a:p>
        </p:txBody>
      </p:sp>
      <p:sp>
        <p:nvSpPr>
          <p:cNvPr id="9" name="Freeform 9"/>
          <p:cNvSpPr/>
          <p:nvPr/>
        </p:nvSpPr>
        <p:spPr>
          <a:xfrm>
            <a:off x="3690753" y="6127311"/>
            <a:ext cx="11222035" cy="1103047"/>
          </a:xfrm>
          <a:custGeom>
            <a:avLst/>
            <a:gdLst/>
            <a:ahLst/>
            <a:cxnLst/>
            <a:rect l="l" t="t" r="r" b="b"/>
            <a:pathLst>
              <a:path w="11222035" h="1103047">
                <a:moveTo>
                  <a:pt x="0" y="0"/>
                </a:moveTo>
                <a:lnTo>
                  <a:pt x="11222035" y="0"/>
                </a:lnTo>
                <a:lnTo>
                  <a:pt x="11222035" y="1103046"/>
                </a:lnTo>
                <a:lnTo>
                  <a:pt x="0" y="1103046"/>
                </a:lnTo>
                <a:lnTo>
                  <a:pt x="0" y="0"/>
                </a:lnTo>
                <a:close/>
              </a:path>
            </a:pathLst>
          </a:custGeom>
          <a:blipFill>
            <a:blip r:embed="rId4"/>
            <a:stretch>
              <a:fillRect t="-224566" b="-212427"/>
            </a:stretch>
          </a:blipFill>
        </p:spPr>
        <p:txBody>
          <a:bodyPr/>
          <a:lstStyle/>
          <a:p>
            <a:endParaRPr lang="tr-TR"/>
          </a:p>
        </p:txBody>
      </p:sp>
      <p:sp>
        <p:nvSpPr>
          <p:cNvPr id="10" name="Freeform 10"/>
          <p:cNvSpPr/>
          <p:nvPr/>
        </p:nvSpPr>
        <p:spPr>
          <a:xfrm>
            <a:off x="3690753" y="4538840"/>
            <a:ext cx="11222035" cy="1588471"/>
          </a:xfrm>
          <a:custGeom>
            <a:avLst/>
            <a:gdLst/>
            <a:ahLst/>
            <a:cxnLst/>
            <a:rect l="l" t="t" r="r" b="b"/>
            <a:pathLst>
              <a:path w="11222035" h="1588471">
                <a:moveTo>
                  <a:pt x="0" y="0"/>
                </a:moveTo>
                <a:lnTo>
                  <a:pt x="11222035" y="0"/>
                </a:lnTo>
                <a:lnTo>
                  <a:pt x="11222035" y="1588471"/>
                </a:lnTo>
                <a:lnTo>
                  <a:pt x="0" y="1588471"/>
                </a:lnTo>
                <a:lnTo>
                  <a:pt x="0" y="0"/>
                </a:lnTo>
                <a:close/>
              </a:path>
            </a:pathLst>
          </a:custGeom>
          <a:blipFill>
            <a:blip r:embed="rId4"/>
            <a:stretch>
              <a:fillRect l="-873" t="-67393" b="-208757"/>
            </a:stretch>
          </a:blipFill>
        </p:spPr>
        <p:txBody>
          <a:bodyPr/>
          <a:lstStyle/>
          <a:p>
            <a:endParaRPr lang="tr-TR"/>
          </a:p>
        </p:txBody>
      </p:sp>
      <p:sp>
        <p:nvSpPr>
          <p:cNvPr id="11" name="Freeform 11"/>
          <p:cNvSpPr/>
          <p:nvPr/>
        </p:nvSpPr>
        <p:spPr>
          <a:xfrm>
            <a:off x="13241172" y="-40329"/>
            <a:ext cx="5046828" cy="6008129"/>
          </a:xfrm>
          <a:custGeom>
            <a:avLst/>
            <a:gdLst/>
            <a:ahLst/>
            <a:cxnLst/>
            <a:rect l="l" t="t" r="r" b="b"/>
            <a:pathLst>
              <a:path w="5046828" h="6008129">
                <a:moveTo>
                  <a:pt x="0" y="0"/>
                </a:moveTo>
                <a:lnTo>
                  <a:pt x="5046828" y="0"/>
                </a:lnTo>
                <a:lnTo>
                  <a:pt x="5046828" y="6008129"/>
                </a:lnTo>
                <a:lnTo>
                  <a:pt x="0" y="6008129"/>
                </a:lnTo>
                <a:lnTo>
                  <a:pt x="0" y="0"/>
                </a:lnTo>
                <a:close/>
              </a:path>
            </a:pathLst>
          </a:custGeom>
          <a:blipFill>
            <a:blip r:embed="rId5"/>
            <a:stretch>
              <a:fillRect/>
            </a:stretch>
          </a:blipFill>
        </p:spPr>
        <p:txBody>
          <a:bodyPr/>
          <a:lstStyle/>
          <a:p>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Freeform 2"/>
          <p:cNvSpPr/>
          <p:nvPr/>
        </p:nvSpPr>
        <p:spPr>
          <a:xfrm>
            <a:off x="-167260" y="-140678"/>
            <a:ext cx="6242861" cy="10323165"/>
          </a:xfrm>
          <a:custGeom>
            <a:avLst/>
            <a:gdLst/>
            <a:ahLst/>
            <a:cxnLst/>
            <a:rect l="l" t="t" r="r" b="b"/>
            <a:pathLst>
              <a:path w="6242861" h="10323165">
                <a:moveTo>
                  <a:pt x="0" y="0"/>
                </a:moveTo>
                <a:lnTo>
                  <a:pt x="6242861" y="0"/>
                </a:lnTo>
                <a:lnTo>
                  <a:pt x="6242861" y="10323165"/>
                </a:lnTo>
                <a:lnTo>
                  <a:pt x="0" y="103231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grpSp>
        <p:nvGrpSpPr>
          <p:cNvPr id="3" name="Group 3"/>
          <p:cNvGrpSpPr/>
          <p:nvPr/>
        </p:nvGrpSpPr>
        <p:grpSpPr>
          <a:xfrm rot="-10800000">
            <a:off x="0" y="-4525535"/>
            <a:ext cx="2986216" cy="7030104"/>
            <a:chOff x="0" y="0"/>
            <a:chExt cx="3981621" cy="9373472"/>
          </a:xfrm>
        </p:grpSpPr>
        <p:sp>
          <p:nvSpPr>
            <p:cNvPr id="4" name="Freeform 4"/>
            <p:cNvSpPr/>
            <p:nvPr/>
          </p:nvSpPr>
          <p:spPr>
            <a:xfrm>
              <a:off x="0" y="0"/>
              <a:ext cx="3981577" cy="9373489"/>
            </a:xfrm>
            <a:custGeom>
              <a:avLst/>
              <a:gdLst/>
              <a:ahLst/>
              <a:cxnLst/>
              <a:rect l="l" t="t" r="r" b="b"/>
              <a:pathLst>
                <a:path w="3981577" h="9373489">
                  <a:moveTo>
                    <a:pt x="0" y="0"/>
                  </a:moveTo>
                  <a:lnTo>
                    <a:pt x="3981577" y="0"/>
                  </a:lnTo>
                  <a:lnTo>
                    <a:pt x="3981577" y="9373489"/>
                  </a:lnTo>
                  <a:lnTo>
                    <a:pt x="0" y="9373489"/>
                  </a:lnTo>
                  <a:lnTo>
                    <a:pt x="0" y="0"/>
                  </a:lnTo>
                  <a:close/>
                </a:path>
              </a:pathLst>
            </a:custGeom>
            <a:blipFill>
              <a:blip r:embed="rId4"/>
              <a:stretch>
                <a:fillRect l="-56901" r="-56902"/>
              </a:stretch>
            </a:blipFill>
          </p:spPr>
          <p:txBody>
            <a:bodyPr/>
            <a:lstStyle/>
            <a:p>
              <a:endParaRPr lang="tr-TR"/>
            </a:p>
          </p:txBody>
        </p:sp>
      </p:grpSp>
      <p:sp>
        <p:nvSpPr>
          <p:cNvPr id="5" name="Freeform 5"/>
          <p:cNvSpPr/>
          <p:nvPr/>
        </p:nvSpPr>
        <p:spPr>
          <a:xfrm>
            <a:off x="-1375647" y="8658274"/>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5">
              <a:extLst>
                <a:ext uri="{96DAC541-7B7A-43D3-8B79-37D633B846F1}">
                  <asvg:svgBlip xmlns:asvg="http://schemas.microsoft.com/office/drawing/2016/SVG/main" r:embed="rId6"/>
                </a:ext>
              </a:extLst>
            </a:blip>
            <a:stretch>
              <a:fillRect t="-229" b="-229"/>
            </a:stretch>
          </a:blipFill>
        </p:spPr>
        <p:txBody>
          <a:bodyPr/>
          <a:lstStyle/>
          <a:p>
            <a:endParaRPr lang="tr-TR"/>
          </a:p>
        </p:txBody>
      </p:sp>
      <p:sp>
        <p:nvSpPr>
          <p:cNvPr id="6" name="Freeform 6"/>
          <p:cNvSpPr/>
          <p:nvPr/>
        </p:nvSpPr>
        <p:spPr>
          <a:xfrm>
            <a:off x="5973157" y="-41694"/>
            <a:ext cx="204889" cy="10287000"/>
          </a:xfrm>
          <a:custGeom>
            <a:avLst/>
            <a:gdLst/>
            <a:ahLst/>
            <a:cxnLst/>
            <a:rect l="l" t="t" r="r" b="b"/>
            <a:pathLst>
              <a:path w="204889" h="10287000">
                <a:moveTo>
                  <a:pt x="0" y="0"/>
                </a:moveTo>
                <a:lnTo>
                  <a:pt x="204888" y="0"/>
                </a:lnTo>
                <a:lnTo>
                  <a:pt x="204888" y="10286999"/>
                </a:lnTo>
                <a:lnTo>
                  <a:pt x="0" y="102869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grpSp>
        <p:nvGrpSpPr>
          <p:cNvPr id="7" name="Group 7"/>
          <p:cNvGrpSpPr/>
          <p:nvPr/>
        </p:nvGrpSpPr>
        <p:grpSpPr>
          <a:xfrm>
            <a:off x="16161197" y="7597351"/>
            <a:ext cx="2249572" cy="5295909"/>
            <a:chOff x="0" y="0"/>
            <a:chExt cx="2999429" cy="7061212"/>
          </a:xfrm>
        </p:grpSpPr>
        <p:sp>
          <p:nvSpPr>
            <p:cNvPr id="8" name="Freeform 8"/>
            <p:cNvSpPr/>
            <p:nvPr/>
          </p:nvSpPr>
          <p:spPr>
            <a:xfrm>
              <a:off x="0" y="0"/>
              <a:ext cx="2999486" cy="7061200"/>
            </a:xfrm>
            <a:custGeom>
              <a:avLst/>
              <a:gdLst/>
              <a:ahLst/>
              <a:cxnLst/>
              <a:rect l="l" t="t" r="r" b="b"/>
              <a:pathLst>
                <a:path w="2999486" h="7061200">
                  <a:moveTo>
                    <a:pt x="0" y="0"/>
                  </a:moveTo>
                  <a:lnTo>
                    <a:pt x="2999486" y="0"/>
                  </a:lnTo>
                  <a:lnTo>
                    <a:pt x="2999486" y="7061200"/>
                  </a:lnTo>
                  <a:lnTo>
                    <a:pt x="0" y="7061200"/>
                  </a:lnTo>
                  <a:lnTo>
                    <a:pt x="0" y="0"/>
                  </a:lnTo>
                  <a:close/>
                </a:path>
              </a:pathLst>
            </a:custGeom>
            <a:blipFill>
              <a:blip r:embed="rId4"/>
              <a:stretch>
                <a:fillRect l="-56899" r="-56897"/>
              </a:stretch>
            </a:blipFill>
          </p:spPr>
          <p:txBody>
            <a:bodyPr/>
            <a:lstStyle/>
            <a:p>
              <a:endParaRPr lang="tr-TR"/>
            </a:p>
          </p:txBody>
        </p:sp>
      </p:grpSp>
      <p:sp>
        <p:nvSpPr>
          <p:cNvPr id="9" name="Freeform 9"/>
          <p:cNvSpPr/>
          <p:nvPr/>
        </p:nvSpPr>
        <p:spPr>
          <a:xfrm>
            <a:off x="817140" y="5143500"/>
            <a:ext cx="4193427" cy="4114800"/>
          </a:xfrm>
          <a:custGeom>
            <a:avLst/>
            <a:gdLst/>
            <a:ahLst/>
            <a:cxnLst/>
            <a:rect l="l" t="t" r="r" b="b"/>
            <a:pathLst>
              <a:path w="4193427" h="4114800">
                <a:moveTo>
                  <a:pt x="0" y="0"/>
                </a:moveTo>
                <a:lnTo>
                  <a:pt x="4193427" y="0"/>
                </a:lnTo>
                <a:lnTo>
                  <a:pt x="4193427"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0" name="Freeform 10"/>
          <p:cNvSpPr/>
          <p:nvPr/>
        </p:nvSpPr>
        <p:spPr>
          <a:xfrm>
            <a:off x="10267070" y="3540574"/>
            <a:ext cx="3346692" cy="2857238"/>
          </a:xfrm>
          <a:custGeom>
            <a:avLst/>
            <a:gdLst/>
            <a:ahLst/>
            <a:cxnLst/>
            <a:rect l="l" t="t" r="r" b="b"/>
            <a:pathLst>
              <a:path w="3346692" h="2857238">
                <a:moveTo>
                  <a:pt x="0" y="0"/>
                </a:moveTo>
                <a:lnTo>
                  <a:pt x="3346692" y="0"/>
                </a:lnTo>
                <a:lnTo>
                  <a:pt x="3346692" y="2857238"/>
                </a:lnTo>
                <a:lnTo>
                  <a:pt x="0" y="28572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tr-TR"/>
          </a:p>
        </p:txBody>
      </p:sp>
      <p:sp>
        <p:nvSpPr>
          <p:cNvPr id="11" name="TextBox 11"/>
          <p:cNvSpPr txBox="1"/>
          <p:nvPr/>
        </p:nvSpPr>
        <p:spPr>
          <a:xfrm>
            <a:off x="141717" y="3941127"/>
            <a:ext cx="5933884" cy="1028066"/>
          </a:xfrm>
          <a:prstGeom prst="rect">
            <a:avLst/>
          </a:prstGeom>
        </p:spPr>
        <p:txBody>
          <a:bodyPr lIns="0" tIns="0" rIns="0" bIns="0" rtlCol="0" anchor="t">
            <a:spAutoFit/>
          </a:bodyPr>
          <a:lstStyle/>
          <a:p>
            <a:pPr algn="l">
              <a:lnSpc>
                <a:spcPts val="7280"/>
              </a:lnSpc>
            </a:pPr>
            <a:r>
              <a:rPr lang="en-US" sz="8000" b="1">
                <a:solidFill>
                  <a:srgbClr val="061C5B"/>
                </a:solidFill>
                <a:latin typeface="Arimo Bold"/>
                <a:ea typeface="Arimo Bold"/>
                <a:cs typeface="Arimo Bold"/>
                <a:sym typeface="Arimo Bold"/>
              </a:rPr>
              <a:t>DÖNGÜLER</a:t>
            </a:r>
          </a:p>
        </p:txBody>
      </p:sp>
      <p:sp>
        <p:nvSpPr>
          <p:cNvPr id="12" name="TextBox 12"/>
          <p:cNvSpPr txBox="1"/>
          <p:nvPr/>
        </p:nvSpPr>
        <p:spPr>
          <a:xfrm>
            <a:off x="6840775" y="1032416"/>
            <a:ext cx="10810820" cy="3327494"/>
          </a:xfrm>
          <a:prstGeom prst="rect">
            <a:avLst/>
          </a:prstGeom>
        </p:spPr>
        <p:txBody>
          <a:bodyPr lIns="0" tIns="0" rIns="0" bIns="0" rtlCol="0" anchor="t">
            <a:spAutoFit/>
          </a:bodyPr>
          <a:lstStyle/>
          <a:p>
            <a:pPr algn="l">
              <a:lnSpc>
                <a:spcPts val="5213"/>
              </a:lnSpc>
            </a:pPr>
            <a:r>
              <a:rPr lang="en-US" sz="4617" b="1" spc="-203">
                <a:solidFill>
                  <a:srgbClr val="061C5B"/>
                </a:solidFill>
                <a:latin typeface="Arimo Bold"/>
                <a:ea typeface="Arimo Bold"/>
                <a:cs typeface="Arimo Bold"/>
                <a:sym typeface="Arimo Bold"/>
              </a:rPr>
              <a:t>Döngüler (loops), belirli bir koşul sağlandığı sürece bir dizi işlemi tekrar tekrar yapmaya yarayan programlama yapılarıdır. </a:t>
            </a:r>
          </a:p>
          <a:p>
            <a:pPr algn="l">
              <a:lnSpc>
                <a:spcPts val="5217"/>
              </a:lnSpc>
            </a:pPr>
            <a:endParaRPr lang="en-US" sz="4617" b="1" spc="-203">
              <a:solidFill>
                <a:srgbClr val="061C5B"/>
              </a:solidFill>
              <a:latin typeface="Arimo Bold"/>
              <a:ea typeface="Arimo Bold"/>
              <a:cs typeface="Arimo Bold"/>
              <a:sym typeface="Arimo Bold"/>
            </a:endParaRPr>
          </a:p>
        </p:txBody>
      </p:sp>
      <p:sp>
        <p:nvSpPr>
          <p:cNvPr id="13" name="TextBox 13"/>
          <p:cNvSpPr txBox="1"/>
          <p:nvPr/>
        </p:nvSpPr>
        <p:spPr>
          <a:xfrm>
            <a:off x="7140070" y="6356927"/>
            <a:ext cx="10212228" cy="3101975"/>
          </a:xfrm>
          <a:prstGeom prst="rect">
            <a:avLst/>
          </a:prstGeom>
        </p:spPr>
        <p:txBody>
          <a:bodyPr lIns="0" tIns="0" rIns="0" bIns="0" rtlCol="0" anchor="t">
            <a:spAutoFit/>
          </a:bodyPr>
          <a:lstStyle/>
          <a:p>
            <a:pPr algn="l">
              <a:lnSpc>
                <a:spcPts val="4900"/>
              </a:lnSpc>
              <a:spcBef>
                <a:spcPct val="0"/>
              </a:spcBef>
            </a:pPr>
            <a:r>
              <a:rPr lang="en-US" sz="3500" b="1">
                <a:solidFill>
                  <a:srgbClr val="061C5B"/>
                </a:solidFill>
                <a:latin typeface="Arimo Bold"/>
                <a:ea typeface="Arimo Bold"/>
                <a:cs typeface="Arimo Bold"/>
                <a:sym typeface="Arimo Bold"/>
              </a:rPr>
              <a:t>Döngüler, bir kod bloğunun birden fazla kez çalıştırılması gerektiğinde oldukça kullanışlıdır. Bu, özellikle aynı işlemi birden fazla kez yapmanız gereken durumlarda, kodunuzu daha kısa ve daha okunabilir hale getirir.</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grpSp>
        <p:nvGrpSpPr>
          <p:cNvPr id="2" name="Group 2"/>
          <p:cNvGrpSpPr/>
          <p:nvPr/>
        </p:nvGrpSpPr>
        <p:grpSpPr>
          <a:xfrm>
            <a:off x="14110533" y="3549012"/>
            <a:ext cx="9505864" cy="10469974"/>
            <a:chOff x="0" y="0"/>
            <a:chExt cx="12674485" cy="13959965"/>
          </a:xfrm>
        </p:grpSpPr>
        <p:sp>
          <p:nvSpPr>
            <p:cNvPr id="3" name="Freeform 3"/>
            <p:cNvSpPr/>
            <p:nvPr/>
          </p:nvSpPr>
          <p:spPr>
            <a:xfrm>
              <a:off x="0" y="0"/>
              <a:ext cx="12674473" cy="13959967"/>
            </a:xfrm>
            <a:custGeom>
              <a:avLst/>
              <a:gdLst/>
              <a:ahLst/>
              <a:cxnLst/>
              <a:rect l="l" t="t" r="r" b="b"/>
              <a:pathLst>
                <a:path w="12674473" h="13959967">
                  <a:moveTo>
                    <a:pt x="0" y="0"/>
                  </a:moveTo>
                  <a:lnTo>
                    <a:pt x="12674473" y="0"/>
                  </a:lnTo>
                  <a:lnTo>
                    <a:pt x="12674473" y="13959967"/>
                  </a:lnTo>
                  <a:lnTo>
                    <a:pt x="0" y="13959967"/>
                  </a:lnTo>
                  <a:lnTo>
                    <a:pt x="0" y="0"/>
                  </a:lnTo>
                  <a:close/>
                </a:path>
              </a:pathLst>
            </a:custGeom>
            <a:blipFill>
              <a:blip r:embed="rId2"/>
              <a:stretch>
                <a:fillRect l="-6" r="-6"/>
              </a:stretch>
            </a:blipFill>
          </p:spPr>
          <p:txBody>
            <a:bodyPr/>
            <a:lstStyle/>
            <a:p>
              <a:endParaRPr lang="tr-TR"/>
            </a:p>
          </p:txBody>
        </p:sp>
      </p:grpSp>
      <p:grpSp>
        <p:nvGrpSpPr>
          <p:cNvPr id="4" name="Group 4"/>
          <p:cNvGrpSpPr/>
          <p:nvPr/>
        </p:nvGrpSpPr>
        <p:grpSpPr>
          <a:xfrm>
            <a:off x="15414406" y="-1199467"/>
            <a:ext cx="10144279" cy="11173139"/>
            <a:chOff x="0" y="0"/>
            <a:chExt cx="13525705" cy="14897519"/>
          </a:xfrm>
        </p:grpSpPr>
        <p:sp>
          <p:nvSpPr>
            <p:cNvPr id="5" name="Freeform 5"/>
            <p:cNvSpPr/>
            <p:nvPr/>
          </p:nvSpPr>
          <p:spPr>
            <a:xfrm>
              <a:off x="0" y="0"/>
              <a:ext cx="13525754" cy="14897481"/>
            </a:xfrm>
            <a:custGeom>
              <a:avLst/>
              <a:gdLst/>
              <a:ahLst/>
              <a:cxnLst/>
              <a:rect l="l" t="t" r="r" b="b"/>
              <a:pathLst>
                <a:path w="13525754" h="14897481">
                  <a:moveTo>
                    <a:pt x="0" y="0"/>
                  </a:moveTo>
                  <a:lnTo>
                    <a:pt x="13525754" y="0"/>
                  </a:lnTo>
                  <a:lnTo>
                    <a:pt x="13525754" y="14897481"/>
                  </a:lnTo>
                  <a:lnTo>
                    <a:pt x="0" y="14897481"/>
                  </a:lnTo>
                  <a:lnTo>
                    <a:pt x="0" y="0"/>
                  </a:lnTo>
                  <a:close/>
                </a:path>
              </a:pathLst>
            </a:custGeom>
            <a:blipFill>
              <a:blip r:embed="rId2"/>
              <a:stretch>
                <a:fillRect l="-6" r="-6"/>
              </a:stretch>
            </a:blipFill>
          </p:spPr>
          <p:txBody>
            <a:bodyPr/>
            <a:lstStyle/>
            <a:p>
              <a:endParaRPr lang="tr-TR"/>
            </a:p>
          </p:txBody>
        </p:sp>
      </p:grpSp>
      <p:grpSp>
        <p:nvGrpSpPr>
          <p:cNvPr id="6" name="Group 6"/>
          <p:cNvGrpSpPr/>
          <p:nvPr/>
        </p:nvGrpSpPr>
        <p:grpSpPr>
          <a:xfrm>
            <a:off x="11466791" y="-881696"/>
            <a:ext cx="8352638" cy="8570471"/>
            <a:chOff x="0" y="0"/>
            <a:chExt cx="11136851" cy="11427295"/>
          </a:xfrm>
        </p:grpSpPr>
        <p:sp>
          <p:nvSpPr>
            <p:cNvPr id="7" name="Freeform 7"/>
            <p:cNvSpPr/>
            <p:nvPr/>
          </p:nvSpPr>
          <p:spPr>
            <a:xfrm>
              <a:off x="0" y="0"/>
              <a:ext cx="11136884" cy="11427333"/>
            </a:xfrm>
            <a:custGeom>
              <a:avLst/>
              <a:gdLst/>
              <a:ahLst/>
              <a:cxnLst/>
              <a:rect l="l" t="t" r="r" b="b"/>
              <a:pathLst>
                <a:path w="11136884" h="11427333">
                  <a:moveTo>
                    <a:pt x="0" y="0"/>
                  </a:moveTo>
                  <a:lnTo>
                    <a:pt x="11136884" y="0"/>
                  </a:lnTo>
                  <a:lnTo>
                    <a:pt x="11136884" y="11427333"/>
                  </a:lnTo>
                  <a:lnTo>
                    <a:pt x="0" y="11427333"/>
                  </a:lnTo>
                  <a:lnTo>
                    <a:pt x="0" y="0"/>
                  </a:lnTo>
                  <a:close/>
                </a:path>
              </a:pathLst>
            </a:custGeom>
            <a:blipFill>
              <a:blip r:embed="rId3"/>
              <a:stretch>
                <a:fillRect l="-27" r="-27"/>
              </a:stretch>
            </a:blipFill>
          </p:spPr>
          <p:txBody>
            <a:bodyPr/>
            <a:lstStyle/>
            <a:p>
              <a:endParaRPr lang="tr-TR"/>
            </a:p>
          </p:txBody>
        </p:sp>
      </p:grpSp>
      <p:sp>
        <p:nvSpPr>
          <p:cNvPr id="8" name="TextBox 8"/>
          <p:cNvSpPr txBox="1"/>
          <p:nvPr/>
        </p:nvSpPr>
        <p:spPr>
          <a:xfrm>
            <a:off x="489871" y="892864"/>
            <a:ext cx="8476257"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DÖNGÜLER</a:t>
            </a:r>
          </a:p>
        </p:txBody>
      </p:sp>
      <p:sp>
        <p:nvSpPr>
          <p:cNvPr id="9" name="Freeform 9"/>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10" name="Freeform 10"/>
          <p:cNvSpPr/>
          <p:nvPr/>
        </p:nvSpPr>
        <p:spPr>
          <a:xfrm>
            <a:off x="8781817" y="1518599"/>
            <a:ext cx="9282906" cy="7935685"/>
          </a:xfrm>
          <a:custGeom>
            <a:avLst/>
            <a:gdLst/>
            <a:ahLst/>
            <a:cxnLst/>
            <a:rect l="l" t="t" r="r" b="b"/>
            <a:pathLst>
              <a:path w="9282906" h="7935685">
                <a:moveTo>
                  <a:pt x="0" y="0"/>
                </a:moveTo>
                <a:lnTo>
                  <a:pt x="9282906" y="0"/>
                </a:lnTo>
                <a:lnTo>
                  <a:pt x="9282906" y="7935685"/>
                </a:lnTo>
                <a:lnTo>
                  <a:pt x="0" y="7935685"/>
                </a:lnTo>
                <a:lnTo>
                  <a:pt x="0" y="0"/>
                </a:lnTo>
                <a:close/>
              </a:path>
            </a:pathLst>
          </a:custGeom>
          <a:blipFill>
            <a:blip r:embed="rId6"/>
            <a:stretch>
              <a:fillRect/>
            </a:stretch>
          </a:blipFill>
        </p:spPr>
        <p:txBody>
          <a:bodyPr/>
          <a:lstStyle/>
          <a:p>
            <a:endParaRPr lang="tr-TR"/>
          </a:p>
        </p:txBody>
      </p:sp>
      <p:sp>
        <p:nvSpPr>
          <p:cNvPr id="11" name="TextBox 11"/>
          <p:cNvSpPr txBox="1"/>
          <p:nvPr/>
        </p:nvSpPr>
        <p:spPr>
          <a:xfrm>
            <a:off x="489871" y="1822450"/>
            <a:ext cx="8291945" cy="7435850"/>
          </a:xfrm>
          <a:prstGeom prst="rect">
            <a:avLst/>
          </a:prstGeom>
        </p:spPr>
        <p:txBody>
          <a:bodyPr lIns="0" tIns="0" rIns="0" bIns="0" rtlCol="0" anchor="t">
            <a:spAutoFit/>
          </a:bodyPr>
          <a:lstStyle/>
          <a:p>
            <a:pPr algn="ctr">
              <a:lnSpc>
                <a:spcPts val="4900"/>
              </a:lnSpc>
              <a:spcBef>
                <a:spcPct val="0"/>
              </a:spcBef>
            </a:pPr>
            <a:endParaRPr/>
          </a:p>
          <a:p>
            <a:pPr algn="l">
              <a:lnSpc>
                <a:spcPts val="4900"/>
              </a:lnSpc>
              <a:spcBef>
                <a:spcPct val="0"/>
              </a:spcBef>
            </a:pPr>
            <a:r>
              <a:rPr lang="en-US" sz="3500" b="1" i="1" u="sng">
                <a:solidFill>
                  <a:srgbClr val="061C5B"/>
                </a:solidFill>
                <a:latin typeface="Arimo Bold Italics"/>
                <a:ea typeface="Arimo Bold Italics"/>
                <a:cs typeface="Arimo Bold Italics"/>
                <a:sym typeface="Arimo Bold Italics"/>
              </a:rPr>
              <a:t>Döngü Kontrolü: </a:t>
            </a:r>
            <a:r>
              <a:rPr lang="en-US" sz="3500" b="1">
                <a:solidFill>
                  <a:srgbClr val="061C5B"/>
                </a:solidFill>
                <a:latin typeface="Arimo Bold"/>
                <a:ea typeface="Arimo Bold"/>
                <a:cs typeface="Arimo Bold"/>
                <a:sym typeface="Arimo Bold"/>
              </a:rPr>
              <a:t>Döngülerin belirli bir koşul ile kontrol edilmesi önemlidir. Sonsuz döngülerden kaçınmak için, döngü koşullarını dikkatlice tanımlamak gerekir.</a:t>
            </a:r>
          </a:p>
          <a:p>
            <a:pPr algn="ctr">
              <a:lnSpc>
                <a:spcPts val="4900"/>
              </a:lnSpc>
              <a:spcBef>
                <a:spcPct val="0"/>
              </a:spcBef>
            </a:pPr>
            <a:endParaRPr lang="en-US" sz="3500" b="1">
              <a:solidFill>
                <a:srgbClr val="061C5B"/>
              </a:solidFill>
              <a:latin typeface="Arimo Bold"/>
              <a:ea typeface="Arimo Bold"/>
              <a:cs typeface="Arimo Bold"/>
              <a:sym typeface="Arimo Bold"/>
            </a:endParaRPr>
          </a:p>
          <a:p>
            <a:pPr algn="l">
              <a:lnSpc>
                <a:spcPts val="4900"/>
              </a:lnSpc>
              <a:spcBef>
                <a:spcPct val="0"/>
              </a:spcBef>
            </a:pPr>
            <a:r>
              <a:rPr lang="en-US" sz="3500" b="1" i="1" u="sng">
                <a:solidFill>
                  <a:srgbClr val="061C5B"/>
                </a:solidFill>
                <a:latin typeface="Arimo Bold Italics"/>
                <a:ea typeface="Arimo Bold Italics"/>
                <a:cs typeface="Arimo Bold Italics"/>
                <a:sym typeface="Arimo Bold Italics"/>
              </a:rPr>
              <a:t>Döngü İçi Kontrol: </a:t>
            </a:r>
            <a:r>
              <a:rPr lang="en-US" sz="3500" b="1">
                <a:solidFill>
                  <a:srgbClr val="061C5B"/>
                </a:solidFill>
                <a:latin typeface="Arimo Bold"/>
                <a:ea typeface="Arimo Bold"/>
                <a:cs typeface="Arimo Bold"/>
                <a:sym typeface="Arimo Bold"/>
              </a:rPr>
              <a:t>Döngü içerisinde belirli koşullar kullanarak, döngüyü kontrol etmek ve gerektiğinde sonlandırmak için </a:t>
            </a:r>
            <a:r>
              <a:rPr lang="en-US" sz="3500" b="1" u="sng">
                <a:solidFill>
                  <a:srgbClr val="090945"/>
                </a:solidFill>
                <a:latin typeface="Arimo Bold"/>
                <a:ea typeface="Arimo Bold"/>
                <a:cs typeface="Arimo Bold"/>
                <a:sym typeface="Arimo Bold"/>
              </a:rPr>
              <a:t>break ve continue</a:t>
            </a:r>
            <a:r>
              <a:rPr lang="en-US" sz="3500" b="1">
                <a:solidFill>
                  <a:srgbClr val="061C5B"/>
                </a:solidFill>
                <a:latin typeface="Arimo Bold"/>
                <a:ea typeface="Arimo Bold"/>
                <a:cs typeface="Arimo Bold"/>
                <a:sym typeface="Arimo Bold"/>
              </a:rPr>
              <a:t> anahtar kelimeleri kullanılabilir.</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7" y="892864"/>
            <a:ext cx="6502131" cy="705321"/>
          </a:xfrm>
          <a:prstGeom prst="rect">
            <a:avLst/>
          </a:prstGeom>
        </p:spPr>
        <p:txBody>
          <a:bodyPr wrap="square" lIns="0" tIns="0" rIns="0" bIns="0" rtlCol="0" anchor="t">
            <a:spAutoFit/>
          </a:bodyPr>
          <a:lstStyle/>
          <a:p>
            <a:pPr marL="0" lvl="0" indent="0" algn="l">
              <a:lnSpc>
                <a:spcPts val="5459"/>
              </a:lnSpc>
              <a:spcBef>
                <a:spcPct val="0"/>
              </a:spcBef>
            </a:pPr>
            <a:r>
              <a:rPr lang="en-US" sz="5999" b="1" dirty="0">
                <a:solidFill>
                  <a:srgbClr val="061C5B"/>
                </a:solidFill>
                <a:latin typeface="Arimo Bold"/>
                <a:ea typeface="Arimo Bold"/>
                <a:cs typeface="Arimo Bold"/>
                <a:sym typeface="Arimo Bold"/>
              </a:rPr>
              <a:t>FOR DÖNGÜSÜ</a:t>
            </a:r>
          </a:p>
        </p:txBody>
      </p:sp>
      <p:sp>
        <p:nvSpPr>
          <p:cNvPr id="7" name="Freeform 7"/>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6832814" y="1319829"/>
            <a:ext cx="9844227" cy="1988007"/>
          </a:xfrm>
          <a:custGeom>
            <a:avLst/>
            <a:gdLst/>
            <a:ahLst/>
            <a:cxnLst/>
            <a:rect l="l" t="t" r="r" b="b"/>
            <a:pathLst>
              <a:path w="9844227" h="1988007">
                <a:moveTo>
                  <a:pt x="0" y="0"/>
                </a:moveTo>
                <a:lnTo>
                  <a:pt x="9844227" y="0"/>
                </a:lnTo>
                <a:lnTo>
                  <a:pt x="9844227" y="1988007"/>
                </a:lnTo>
                <a:lnTo>
                  <a:pt x="0" y="1988007"/>
                </a:lnTo>
                <a:lnTo>
                  <a:pt x="0" y="0"/>
                </a:lnTo>
                <a:close/>
              </a:path>
            </a:pathLst>
          </a:custGeom>
          <a:blipFill>
            <a:blip r:embed="rId9"/>
            <a:stretch>
              <a:fillRect/>
            </a:stretch>
          </a:blipFill>
        </p:spPr>
        <p:txBody>
          <a:bodyPr/>
          <a:lstStyle/>
          <a:p>
            <a:endParaRPr lang="tr-TR"/>
          </a:p>
        </p:txBody>
      </p:sp>
      <p:sp>
        <p:nvSpPr>
          <p:cNvPr id="9" name="Freeform 9"/>
          <p:cNvSpPr/>
          <p:nvPr/>
        </p:nvSpPr>
        <p:spPr>
          <a:xfrm>
            <a:off x="2363349" y="1942687"/>
            <a:ext cx="1953491" cy="1953491"/>
          </a:xfrm>
          <a:custGeom>
            <a:avLst/>
            <a:gdLst/>
            <a:ahLst/>
            <a:cxnLst/>
            <a:rect l="l" t="t" r="r" b="b"/>
            <a:pathLst>
              <a:path w="1953491" h="1953491">
                <a:moveTo>
                  <a:pt x="0" y="0"/>
                </a:moveTo>
                <a:lnTo>
                  <a:pt x="1953491" y="0"/>
                </a:lnTo>
                <a:lnTo>
                  <a:pt x="1953491" y="1953491"/>
                </a:lnTo>
                <a:lnTo>
                  <a:pt x="0" y="19534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10" name="TextBox 10"/>
          <p:cNvSpPr txBox="1"/>
          <p:nvPr/>
        </p:nvSpPr>
        <p:spPr>
          <a:xfrm>
            <a:off x="755914" y="4190164"/>
            <a:ext cx="16776172" cy="4498011"/>
          </a:xfrm>
          <a:prstGeom prst="rect">
            <a:avLst/>
          </a:prstGeom>
        </p:spPr>
        <p:txBody>
          <a:bodyPr lIns="0" tIns="0" rIns="0" bIns="0" rtlCol="0" anchor="t">
            <a:spAutoFit/>
          </a:bodyPr>
          <a:lstStyle/>
          <a:p>
            <a:pPr algn="l">
              <a:lnSpc>
                <a:spcPts val="5080"/>
              </a:lnSpc>
            </a:pPr>
            <a:r>
              <a:rPr lang="en-US" sz="4500" b="1" spc="-198">
                <a:solidFill>
                  <a:srgbClr val="061C5B"/>
                </a:solidFill>
                <a:latin typeface="Arimo Bold"/>
                <a:ea typeface="Arimo Bold"/>
                <a:cs typeface="Arimo Bold"/>
                <a:sym typeface="Arimo Bold"/>
              </a:rPr>
              <a:t>Belirli bir sayıda tekrarlanacak işlemleri yapmak için kullanılan bir döngü türüdür. </a:t>
            </a:r>
          </a:p>
          <a:p>
            <a:pPr algn="l">
              <a:lnSpc>
                <a:spcPts val="5080"/>
              </a:lnSpc>
            </a:pPr>
            <a:r>
              <a:rPr lang="en-US" sz="4500" b="1" spc="-198">
                <a:solidFill>
                  <a:srgbClr val="061C5B"/>
                </a:solidFill>
                <a:latin typeface="Arimo Bold"/>
                <a:ea typeface="Arimo Bold"/>
                <a:cs typeface="Arimo Bold"/>
                <a:sym typeface="Arimo Bold"/>
              </a:rPr>
              <a:t>Genellikle bir dizideki (list, tuple, set) elemanları döngü ile işlemek amacıyla kullanılır. </a:t>
            </a:r>
          </a:p>
          <a:p>
            <a:pPr algn="l">
              <a:lnSpc>
                <a:spcPts val="5080"/>
              </a:lnSpc>
            </a:pPr>
            <a:endParaRPr lang="en-US" sz="4500" b="1" spc="-198">
              <a:solidFill>
                <a:srgbClr val="061C5B"/>
              </a:solidFill>
              <a:latin typeface="Arimo Bold"/>
              <a:ea typeface="Arimo Bold"/>
              <a:cs typeface="Arimo Bold"/>
              <a:sym typeface="Arimo Bold"/>
            </a:endParaRPr>
          </a:p>
          <a:p>
            <a:pPr marL="0" lvl="0" indent="0" algn="l">
              <a:lnSpc>
                <a:spcPts val="5084"/>
              </a:lnSpc>
              <a:spcBef>
                <a:spcPct val="0"/>
              </a:spcBef>
            </a:pPr>
            <a:r>
              <a:rPr lang="en-US" sz="4500" b="1" spc="-201">
                <a:solidFill>
                  <a:srgbClr val="061C5B"/>
                </a:solidFill>
                <a:latin typeface="Arimo Bold"/>
                <a:ea typeface="Arimo Bold"/>
                <a:cs typeface="Arimo Bold"/>
                <a:sym typeface="Arimo Bold"/>
              </a:rPr>
              <a:t>For döngüsü, özellikle belirli bir aralıkta sayılarla çalışırken veya bir koleksiyondaki her bir öğeyi işlemekte oldukça etkilidir.</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Freeform 2"/>
          <p:cNvSpPr/>
          <p:nvPr/>
        </p:nvSpPr>
        <p:spPr>
          <a:xfrm>
            <a:off x="-1375647" y="9071841"/>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2">
              <a:extLst>
                <a:ext uri="{96DAC541-7B7A-43D3-8B79-37D633B846F1}">
                  <asvg:svgBlip xmlns:asvg="http://schemas.microsoft.com/office/drawing/2016/SVG/main" r:embed="rId3"/>
                </a:ext>
              </a:extLst>
            </a:blip>
            <a:stretch>
              <a:fillRect t="-229" b="-229"/>
            </a:stretch>
          </a:blipFill>
        </p:spPr>
        <p:txBody>
          <a:bodyPr/>
          <a:lstStyle/>
          <a:p>
            <a:endParaRPr lang="tr-TR"/>
          </a:p>
        </p:txBody>
      </p:sp>
      <p:sp>
        <p:nvSpPr>
          <p:cNvPr id="3" name="TextBox 3"/>
          <p:cNvSpPr txBox="1"/>
          <p:nvPr/>
        </p:nvSpPr>
        <p:spPr>
          <a:xfrm>
            <a:off x="483128" y="892864"/>
            <a:ext cx="6603472" cy="705321"/>
          </a:xfrm>
          <a:prstGeom prst="rect">
            <a:avLst/>
          </a:prstGeom>
        </p:spPr>
        <p:txBody>
          <a:bodyPr wrap="square" lIns="0" tIns="0" rIns="0" bIns="0" rtlCol="0" anchor="t">
            <a:spAutoFit/>
          </a:bodyPr>
          <a:lstStyle/>
          <a:p>
            <a:pPr marL="0" lvl="0" indent="0" algn="l">
              <a:lnSpc>
                <a:spcPts val="5459"/>
              </a:lnSpc>
              <a:spcBef>
                <a:spcPct val="0"/>
              </a:spcBef>
            </a:pPr>
            <a:r>
              <a:rPr lang="en-US" sz="5999" b="1" dirty="0">
                <a:solidFill>
                  <a:srgbClr val="061C5B"/>
                </a:solidFill>
                <a:latin typeface="Arimo Bold"/>
                <a:ea typeface="Arimo Bold"/>
                <a:cs typeface="Arimo Bold"/>
                <a:sym typeface="Arimo Bold"/>
              </a:rPr>
              <a:t>FOR DÖNGÜSÜ</a:t>
            </a:r>
          </a:p>
        </p:txBody>
      </p:sp>
      <p:sp>
        <p:nvSpPr>
          <p:cNvPr id="4" name="Freeform 4"/>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p:nvPr/>
        </p:nvSpPr>
        <p:spPr>
          <a:xfrm>
            <a:off x="2892956" y="2952674"/>
            <a:ext cx="12572721" cy="2609861"/>
          </a:xfrm>
          <a:custGeom>
            <a:avLst/>
            <a:gdLst/>
            <a:ahLst/>
            <a:cxnLst/>
            <a:rect l="l" t="t" r="r" b="b"/>
            <a:pathLst>
              <a:path w="12572721" h="2609861">
                <a:moveTo>
                  <a:pt x="0" y="0"/>
                </a:moveTo>
                <a:lnTo>
                  <a:pt x="12572721" y="0"/>
                </a:lnTo>
                <a:lnTo>
                  <a:pt x="12572721" y="2609861"/>
                </a:lnTo>
                <a:lnTo>
                  <a:pt x="0" y="2609861"/>
                </a:lnTo>
                <a:lnTo>
                  <a:pt x="0" y="0"/>
                </a:lnTo>
                <a:close/>
              </a:path>
            </a:pathLst>
          </a:custGeom>
          <a:blipFill>
            <a:blip r:embed="rId6"/>
            <a:stretch>
              <a:fillRect/>
            </a:stretch>
          </a:blipFill>
        </p:spPr>
        <p:txBody>
          <a:bodyPr/>
          <a:lstStyle/>
          <a:p>
            <a:endParaRPr lang="tr-TR"/>
          </a:p>
        </p:txBody>
      </p:sp>
      <p:sp>
        <p:nvSpPr>
          <p:cNvPr id="6" name="Freeform 6"/>
          <p:cNvSpPr/>
          <p:nvPr/>
        </p:nvSpPr>
        <p:spPr>
          <a:xfrm rot="8841540" flipH="1">
            <a:off x="9970905" y="2918678"/>
            <a:ext cx="3567306" cy="3979753"/>
          </a:xfrm>
          <a:custGeom>
            <a:avLst/>
            <a:gdLst/>
            <a:ahLst/>
            <a:cxnLst/>
            <a:rect l="l" t="t" r="r" b="b"/>
            <a:pathLst>
              <a:path w="3567306" h="3979753">
                <a:moveTo>
                  <a:pt x="3567306" y="0"/>
                </a:moveTo>
                <a:lnTo>
                  <a:pt x="0" y="0"/>
                </a:lnTo>
                <a:lnTo>
                  <a:pt x="0" y="3979753"/>
                </a:lnTo>
                <a:lnTo>
                  <a:pt x="3567306" y="3979753"/>
                </a:lnTo>
                <a:lnTo>
                  <a:pt x="3567306"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Freeform 7"/>
          <p:cNvSpPr/>
          <p:nvPr/>
        </p:nvSpPr>
        <p:spPr>
          <a:xfrm rot="7321742">
            <a:off x="2749776" y="4708437"/>
            <a:ext cx="2784394" cy="3106322"/>
          </a:xfrm>
          <a:custGeom>
            <a:avLst/>
            <a:gdLst/>
            <a:ahLst/>
            <a:cxnLst/>
            <a:rect l="l" t="t" r="r" b="b"/>
            <a:pathLst>
              <a:path w="2784394" h="3106322">
                <a:moveTo>
                  <a:pt x="0" y="0"/>
                </a:moveTo>
                <a:lnTo>
                  <a:pt x="2784394" y="0"/>
                </a:lnTo>
                <a:lnTo>
                  <a:pt x="2784394" y="3106322"/>
                </a:lnTo>
                <a:lnTo>
                  <a:pt x="0" y="31063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8" name="TextBox 8"/>
          <p:cNvSpPr txBox="1"/>
          <p:nvPr/>
        </p:nvSpPr>
        <p:spPr>
          <a:xfrm>
            <a:off x="868495" y="1986452"/>
            <a:ext cx="15155040" cy="625475"/>
          </a:xfrm>
          <a:prstGeom prst="rect">
            <a:avLst/>
          </a:prstGeom>
        </p:spPr>
        <p:txBody>
          <a:bodyPr lIns="0" tIns="0" rIns="0" bIns="0" rtlCol="0" anchor="t">
            <a:spAutoFit/>
          </a:bodyPr>
          <a:lstStyle/>
          <a:p>
            <a:pPr marL="0" lvl="0" indent="0" algn="l">
              <a:lnSpc>
                <a:spcPts val="4900"/>
              </a:lnSpc>
              <a:spcBef>
                <a:spcPct val="0"/>
              </a:spcBef>
            </a:pPr>
            <a:r>
              <a:rPr lang="en-US" sz="3500" b="1" i="1" u="sng" dirty="0">
                <a:solidFill>
                  <a:srgbClr val="061C5B"/>
                </a:solidFill>
                <a:latin typeface="Arimo Bold Italics"/>
                <a:ea typeface="Arimo Bold Italics"/>
                <a:cs typeface="Arimo Bold Italics"/>
                <a:sym typeface="Arimo Bold Italics"/>
              </a:rPr>
              <a:t>for: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Belirli</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bir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sayı</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veya</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liste</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üzerinden</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tekrar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eden</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döngüyü</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belirtir</a:t>
            </a:r>
            <a:r>
              <a:rPr lang="en-US" sz="3500" b="1" dirty="0">
                <a:solidFill>
                  <a:srgbClr val="061C5B"/>
                </a:solidFill>
                <a:latin typeface="Arimo Bold"/>
                <a:ea typeface="Arimo Bold"/>
                <a:cs typeface="Arimo Bold"/>
                <a:sym typeface="Arimo Bold"/>
              </a:rPr>
              <a:t>. </a:t>
            </a:r>
          </a:p>
        </p:txBody>
      </p:sp>
      <p:sp>
        <p:nvSpPr>
          <p:cNvPr id="9" name="Freeform 9"/>
          <p:cNvSpPr/>
          <p:nvPr/>
        </p:nvSpPr>
        <p:spPr>
          <a:xfrm rot="-373174" flipH="1">
            <a:off x="758612" y="2366202"/>
            <a:ext cx="2179461" cy="2431448"/>
          </a:xfrm>
          <a:custGeom>
            <a:avLst/>
            <a:gdLst/>
            <a:ahLst/>
            <a:cxnLst/>
            <a:rect l="l" t="t" r="r" b="b"/>
            <a:pathLst>
              <a:path w="2179461" h="2431448">
                <a:moveTo>
                  <a:pt x="2179461" y="0"/>
                </a:moveTo>
                <a:lnTo>
                  <a:pt x="0" y="0"/>
                </a:lnTo>
                <a:lnTo>
                  <a:pt x="0" y="2431448"/>
                </a:lnTo>
                <a:lnTo>
                  <a:pt x="2179461" y="2431448"/>
                </a:lnTo>
                <a:lnTo>
                  <a:pt x="217946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tr-TR"/>
          </a:p>
        </p:txBody>
      </p:sp>
      <p:sp>
        <p:nvSpPr>
          <p:cNvPr id="10" name="Freeform 10"/>
          <p:cNvSpPr/>
          <p:nvPr/>
        </p:nvSpPr>
        <p:spPr>
          <a:xfrm>
            <a:off x="10104172" y="5905435"/>
            <a:ext cx="2279090" cy="2479103"/>
          </a:xfrm>
          <a:custGeom>
            <a:avLst/>
            <a:gdLst/>
            <a:ahLst/>
            <a:cxnLst/>
            <a:rect l="l" t="t" r="r" b="b"/>
            <a:pathLst>
              <a:path w="2279090" h="2479103">
                <a:moveTo>
                  <a:pt x="0" y="0"/>
                </a:moveTo>
                <a:lnTo>
                  <a:pt x="2279090" y="0"/>
                </a:lnTo>
                <a:lnTo>
                  <a:pt x="2279090" y="2479103"/>
                </a:lnTo>
                <a:lnTo>
                  <a:pt x="0" y="2479103"/>
                </a:lnTo>
                <a:lnTo>
                  <a:pt x="0" y="0"/>
                </a:lnTo>
                <a:close/>
              </a:path>
            </a:pathLst>
          </a:custGeom>
          <a:blipFill>
            <a:blip r:embed="rId13"/>
            <a:stretch>
              <a:fillRect r="-32422"/>
            </a:stretch>
          </a:blipFill>
        </p:spPr>
        <p:txBody>
          <a:bodyPr/>
          <a:lstStyle/>
          <a:p>
            <a:endParaRPr lang="tr-TR"/>
          </a:p>
        </p:txBody>
      </p:sp>
      <p:sp>
        <p:nvSpPr>
          <p:cNvPr id="11" name="TextBox 11"/>
          <p:cNvSpPr txBox="1"/>
          <p:nvPr/>
        </p:nvSpPr>
        <p:spPr>
          <a:xfrm>
            <a:off x="2430314" y="7942649"/>
            <a:ext cx="8813403" cy="1863725"/>
          </a:xfrm>
          <a:prstGeom prst="rect">
            <a:avLst/>
          </a:prstGeom>
        </p:spPr>
        <p:txBody>
          <a:bodyPr lIns="0" tIns="0" rIns="0" bIns="0" rtlCol="0" anchor="t">
            <a:spAutoFit/>
          </a:bodyPr>
          <a:lstStyle/>
          <a:p>
            <a:pPr marL="0" lvl="0" indent="0" algn="l">
              <a:lnSpc>
                <a:spcPts val="4900"/>
              </a:lnSpc>
              <a:spcBef>
                <a:spcPct val="0"/>
              </a:spcBef>
            </a:pPr>
            <a:r>
              <a:rPr lang="en-US" sz="3500" b="1" i="1" u="sng" dirty="0" err="1">
                <a:solidFill>
                  <a:srgbClr val="061C5B"/>
                </a:solidFill>
                <a:latin typeface="Arimo Bold Italics"/>
                <a:ea typeface="Arimo Bold Italics"/>
                <a:cs typeface="Arimo Bold Italics"/>
                <a:sym typeface="Arimo Bold Italics"/>
              </a:rPr>
              <a:t>eleman</a:t>
            </a:r>
            <a:r>
              <a:rPr lang="en-US" sz="3500" b="1" i="1" u="sng" dirty="0">
                <a:solidFill>
                  <a:srgbClr val="061C5B"/>
                </a:solidFill>
                <a:latin typeface="Arimo Bold Italics"/>
                <a:ea typeface="Arimo Bold Italics"/>
                <a:cs typeface="Arimo Bold Italics"/>
                <a:sym typeface="Arimo Bold Italics"/>
              </a:rPr>
              <a:t>:</a:t>
            </a:r>
            <a:r>
              <a:rPr lang="en-US" sz="3500" b="1" dirty="0">
                <a:solidFill>
                  <a:srgbClr val="061C5B"/>
                </a:solidFill>
                <a:latin typeface="Arimo Bold"/>
                <a:ea typeface="Arimo Bold"/>
                <a:cs typeface="Arimo Bold"/>
                <a:sym typeface="Arimo Bold"/>
              </a:rPr>
              <a:t> Her </a:t>
            </a:r>
            <a:r>
              <a:rPr lang="en-US" sz="3500" b="1" dirty="0" err="1">
                <a:solidFill>
                  <a:srgbClr val="061C5B"/>
                </a:solidFill>
                <a:latin typeface="Arimo Bold"/>
                <a:ea typeface="Arimo Bold"/>
                <a:cs typeface="Arimo Bold"/>
                <a:sym typeface="Arimo Bold"/>
              </a:rPr>
              <a:t>döngü</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iterasyonunda</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koleksiyonun</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bir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elemanını</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temsil</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eder</a:t>
            </a:r>
            <a:r>
              <a:rPr lang="en-US" sz="3500" b="1" dirty="0">
                <a:solidFill>
                  <a:srgbClr val="061C5B"/>
                </a:solidFill>
                <a:latin typeface="Arimo Bold"/>
                <a:ea typeface="Arimo Bold"/>
                <a:cs typeface="Arimo Bold"/>
                <a:sym typeface="Arimo Bold"/>
              </a:rPr>
              <a:t>. Bu </a:t>
            </a:r>
            <a:r>
              <a:rPr lang="en-US" sz="3500" b="1" dirty="0" err="1">
                <a:solidFill>
                  <a:srgbClr val="061C5B"/>
                </a:solidFill>
                <a:latin typeface="Arimo Bold"/>
                <a:ea typeface="Arimo Bold"/>
                <a:cs typeface="Arimo Bold"/>
                <a:sym typeface="Arimo Bold"/>
              </a:rPr>
              <a:t>örnekteki</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meyve</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gibi</a:t>
            </a:r>
            <a:endParaRPr lang="en-US" sz="3500" b="1" dirty="0">
              <a:solidFill>
                <a:srgbClr val="061C5B"/>
              </a:solidFill>
              <a:latin typeface="Arimo Bold"/>
              <a:ea typeface="Arimo Bold"/>
              <a:cs typeface="Arimo Bold"/>
              <a:sym typeface="Arimo Bold"/>
            </a:endParaRPr>
          </a:p>
        </p:txBody>
      </p:sp>
      <p:sp>
        <p:nvSpPr>
          <p:cNvPr id="12" name="TextBox 12"/>
          <p:cNvSpPr txBox="1"/>
          <p:nvPr/>
        </p:nvSpPr>
        <p:spPr>
          <a:xfrm>
            <a:off x="13461844" y="5638043"/>
            <a:ext cx="4348494" cy="4340225"/>
          </a:xfrm>
          <a:prstGeom prst="rect">
            <a:avLst/>
          </a:prstGeom>
        </p:spPr>
        <p:txBody>
          <a:bodyPr lIns="0" tIns="0" rIns="0" bIns="0" rtlCol="0" anchor="t">
            <a:spAutoFit/>
          </a:bodyPr>
          <a:lstStyle/>
          <a:p>
            <a:pPr marL="0" lvl="0" indent="0" algn="l">
              <a:lnSpc>
                <a:spcPts val="4900"/>
              </a:lnSpc>
              <a:spcBef>
                <a:spcPct val="0"/>
              </a:spcBef>
            </a:pPr>
            <a:r>
              <a:rPr lang="en-US" sz="3500" b="1" i="1" u="sng" dirty="0" err="1">
                <a:solidFill>
                  <a:srgbClr val="061C5B"/>
                </a:solidFill>
                <a:latin typeface="Arimo Bold Italics"/>
                <a:ea typeface="Arimo Bold Italics"/>
                <a:cs typeface="Arimo Bold Italics"/>
                <a:sym typeface="Arimo Bold Italics"/>
              </a:rPr>
              <a:t>koleksiyon</a:t>
            </a:r>
            <a:r>
              <a:rPr lang="en-US" sz="3500" b="1" i="1" u="sng" dirty="0">
                <a:solidFill>
                  <a:srgbClr val="061C5B"/>
                </a:solidFill>
                <a:latin typeface="Arimo Bold Italics"/>
                <a:ea typeface="Arimo Bold Italics"/>
                <a:cs typeface="Arimo Bold Italics"/>
                <a:sym typeface="Arimo Bold Italics"/>
              </a:rPr>
              <a:t>: </a:t>
            </a:r>
            <a:r>
              <a:rPr lang="en-US" sz="3500" b="1" dirty="0" err="1">
                <a:solidFill>
                  <a:srgbClr val="061C5B"/>
                </a:solidFill>
                <a:latin typeface="Arimo Bold"/>
                <a:ea typeface="Arimo Bold"/>
                <a:cs typeface="Arimo Bold"/>
                <a:sym typeface="Arimo Bold"/>
              </a:rPr>
              <a:t>Üzerinde</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döngü</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yapılacak</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olan</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veri</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yapısıdır</a:t>
            </a:r>
            <a:r>
              <a:rPr lang="en-US" sz="3500" b="1" dirty="0">
                <a:solidFill>
                  <a:srgbClr val="061C5B"/>
                </a:solidFill>
                <a:latin typeface="Arimo Bold"/>
                <a:ea typeface="Arimo Bold"/>
                <a:cs typeface="Arimo Bold"/>
                <a:sym typeface="Arimo Bold"/>
              </a:rPr>
              <a:t>. Bu </a:t>
            </a:r>
            <a:r>
              <a:rPr lang="en-US" sz="3500" b="1" dirty="0" err="1">
                <a:solidFill>
                  <a:srgbClr val="061C5B"/>
                </a:solidFill>
                <a:latin typeface="Arimo Bold"/>
                <a:ea typeface="Arimo Bold"/>
                <a:cs typeface="Arimo Bold"/>
                <a:sym typeface="Arimo Bold"/>
              </a:rPr>
              <a:t>bir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liste</a:t>
            </a:r>
            <a:r>
              <a:rPr lang="en-US" sz="3500" b="1" dirty="0">
                <a:solidFill>
                  <a:srgbClr val="061C5B"/>
                </a:solidFill>
                <a:latin typeface="Arimo Bold"/>
                <a:ea typeface="Arimo Bold"/>
                <a:cs typeface="Arimo Bold"/>
                <a:sym typeface="Arimo Bold"/>
              </a:rPr>
              <a:t>, tuple, set </a:t>
            </a:r>
            <a:r>
              <a:rPr lang="en-US" sz="3500" b="1" dirty="0" err="1">
                <a:solidFill>
                  <a:srgbClr val="061C5B"/>
                </a:solidFill>
                <a:latin typeface="Arimo Bold"/>
                <a:ea typeface="Arimo Bold"/>
                <a:cs typeface="Arimo Bold"/>
                <a:sym typeface="Arimo Bold"/>
              </a:rPr>
              <a:t>veya</a:t>
            </a:r>
            <a:r>
              <a:rPr lang="en-US" sz="3500" b="1" dirty="0">
                <a:solidFill>
                  <a:srgbClr val="061C5B"/>
                </a:solidFill>
                <a:latin typeface="Arimo Bold"/>
                <a:ea typeface="Arimo Bold"/>
                <a:cs typeface="Arimo Bold"/>
                <a:sym typeface="Arimo Bold"/>
              </a:rPr>
              <a:t> string </a:t>
            </a:r>
            <a:r>
              <a:rPr lang="en-US" sz="3500" b="1" dirty="0" err="1">
                <a:solidFill>
                  <a:srgbClr val="061C5B"/>
                </a:solidFill>
                <a:latin typeface="Arimo Bold"/>
                <a:ea typeface="Arimo Bold"/>
                <a:cs typeface="Arimo Bold"/>
                <a:sym typeface="Arimo Bold"/>
              </a:rPr>
              <a:t>olabilir.Bu</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örnekteki</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liste</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gibi</a:t>
            </a:r>
            <a:endParaRPr lang="en-US" sz="3500" b="1" dirty="0">
              <a:solidFill>
                <a:srgbClr val="061C5B"/>
              </a:solidFill>
              <a:latin typeface="Arimo Bold"/>
              <a:ea typeface="Arimo Bold"/>
              <a:cs typeface="Arimo Bold"/>
              <a:sym typeface="Arimo Bo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Freeform 2"/>
          <p:cNvSpPr/>
          <p:nvPr/>
        </p:nvSpPr>
        <p:spPr>
          <a:xfrm>
            <a:off x="-1375647" y="9071841"/>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2">
              <a:extLst>
                <a:ext uri="{96DAC541-7B7A-43D3-8B79-37D633B846F1}">
                  <asvg:svgBlip xmlns:asvg="http://schemas.microsoft.com/office/drawing/2016/SVG/main" r:embed="rId3"/>
                </a:ext>
              </a:extLst>
            </a:blip>
            <a:stretch>
              <a:fillRect t="-229" b="-229"/>
            </a:stretch>
          </a:blipFill>
        </p:spPr>
        <p:txBody>
          <a:bodyPr/>
          <a:lstStyle/>
          <a:p>
            <a:endParaRPr lang="tr-TR"/>
          </a:p>
        </p:txBody>
      </p:sp>
      <p:sp>
        <p:nvSpPr>
          <p:cNvPr id="3" name="TextBox 3"/>
          <p:cNvSpPr txBox="1"/>
          <p:nvPr/>
        </p:nvSpPr>
        <p:spPr>
          <a:xfrm>
            <a:off x="483128" y="892864"/>
            <a:ext cx="13690072" cy="705321"/>
          </a:xfrm>
          <a:prstGeom prst="rect">
            <a:avLst/>
          </a:prstGeom>
        </p:spPr>
        <p:txBody>
          <a:bodyPr wrap="square" lIns="0" tIns="0" rIns="0" bIns="0" rtlCol="0" anchor="t">
            <a:spAutoFit/>
          </a:bodyPr>
          <a:lstStyle/>
          <a:p>
            <a:pPr marL="0" lvl="0" indent="0" algn="l">
              <a:lnSpc>
                <a:spcPts val="5459"/>
              </a:lnSpc>
              <a:spcBef>
                <a:spcPct val="0"/>
              </a:spcBef>
            </a:pPr>
            <a:r>
              <a:rPr lang="en-US" sz="5999" b="1" dirty="0">
                <a:solidFill>
                  <a:srgbClr val="061C5B"/>
                </a:solidFill>
                <a:latin typeface="Arimo Bold"/>
                <a:ea typeface="Arimo Bold"/>
                <a:cs typeface="Arimo Bold"/>
                <a:sym typeface="Arimo Bold"/>
              </a:rPr>
              <a:t>FOR DÖNGÜSÜ</a:t>
            </a:r>
            <a:r>
              <a:rPr lang="en-US" sz="5999" b="1" u="none" strike="noStrike" dirty="0">
                <a:solidFill>
                  <a:srgbClr val="061C5B"/>
                </a:solidFill>
                <a:latin typeface="Arimo Bold"/>
                <a:ea typeface="Arimo Bold"/>
                <a:cs typeface="Arimo Bold"/>
                <a:sym typeface="Arimo Bold"/>
              </a:rPr>
              <a:t> ÖRNEKLERİ</a:t>
            </a:r>
          </a:p>
        </p:txBody>
      </p:sp>
      <p:sp>
        <p:nvSpPr>
          <p:cNvPr id="4" name="Freeform 4"/>
          <p:cNvSpPr/>
          <p:nvPr/>
        </p:nvSpPr>
        <p:spPr>
          <a:xfrm>
            <a:off x="489871" y="1520104"/>
            <a:ext cx="9304718" cy="247017"/>
          </a:xfrm>
          <a:custGeom>
            <a:avLst/>
            <a:gdLst/>
            <a:ahLst/>
            <a:cxnLst/>
            <a:rect l="l" t="t" r="r" b="b"/>
            <a:pathLst>
              <a:path w="9304718" h="247017">
                <a:moveTo>
                  <a:pt x="0" y="0"/>
                </a:moveTo>
                <a:lnTo>
                  <a:pt x="9304718" y="0"/>
                </a:lnTo>
                <a:lnTo>
                  <a:pt x="9304718" y="247017"/>
                </a:lnTo>
                <a:lnTo>
                  <a:pt x="0" y="2470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p:nvPr/>
        </p:nvSpPr>
        <p:spPr>
          <a:xfrm>
            <a:off x="14956775" y="2833959"/>
            <a:ext cx="2081419" cy="2107766"/>
          </a:xfrm>
          <a:custGeom>
            <a:avLst/>
            <a:gdLst/>
            <a:ahLst/>
            <a:cxnLst/>
            <a:rect l="l" t="t" r="r" b="b"/>
            <a:pathLst>
              <a:path w="2081419" h="2107766">
                <a:moveTo>
                  <a:pt x="0" y="0"/>
                </a:moveTo>
                <a:lnTo>
                  <a:pt x="2081418" y="0"/>
                </a:lnTo>
                <a:lnTo>
                  <a:pt x="2081418" y="2107766"/>
                </a:lnTo>
                <a:lnTo>
                  <a:pt x="0" y="21077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p:nvPr/>
        </p:nvSpPr>
        <p:spPr>
          <a:xfrm>
            <a:off x="817140" y="2397585"/>
            <a:ext cx="6983675" cy="2270660"/>
          </a:xfrm>
          <a:custGeom>
            <a:avLst/>
            <a:gdLst/>
            <a:ahLst/>
            <a:cxnLst/>
            <a:rect l="l" t="t" r="r" b="b"/>
            <a:pathLst>
              <a:path w="6983675" h="2270660">
                <a:moveTo>
                  <a:pt x="0" y="0"/>
                </a:moveTo>
                <a:lnTo>
                  <a:pt x="6983675" y="0"/>
                </a:lnTo>
                <a:lnTo>
                  <a:pt x="6983675" y="2270660"/>
                </a:lnTo>
                <a:lnTo>
                  <a:pt x="0" y="2270660"/>
                </a:lnTo>
                <a:lnTo>
                  <a:pt x="0" y="0"/>
                </a:lnTo>
                <a:close/>
              </a:path>
            </a:pathLst>
          </a:custGeom>
          <a:blipFill>
            <a:blip r:embed="rId8"/>
            <a:stretch>
              <a:fillRect r="-30055"/>
            </a:stretch>
          </a:blipFill>
        </p:spPr>
        <p:txBody>
          <a:bodyPr/>
          <a:lstStyle/>
          <a:p>
            <a:endParaRPr lang="tr-TR"/>
          </a:p>
        </p:txBody>
      </p:sp>
      <p:sp>
        <p:nvSpPr>
          <p:cNvPr id="7" name="Freeform 7"/>
          <p:cNvSpPr/>
          <p:nvPr/>
        </p:nvSpPr>
        <p:spPr>
          <a:xfrm>
            <a:off x="10649722" y="1767121"/>
            <a:ext cx="1235859" cy="3729657"/>
          </a:xfrm>
          <a:custGeom>
            <a:avLst/>
            <a:gdLst/>
            <a:ahLst/>
            <a:cxnLst/>
            <a:rect l="l" t="t" r="r" b="b"/>
            <a:pathLst>
              <a:path w="1235859" h="3729657">
                <a:moveTo>
                  <a:pt x="0" y="0"/>
                </a:moveTo>
                <a:lnTo>
                  <a:pt x="1235859" y="0"/>
                </a:lnTo>
                <a:lnTo>
                  <a:pt x="1235859" y="3729656"/>
                </a:lnTo>
                <a:lnTo>
                  <a:pt x="0" y="3729656"/>
                </a:lnTo>
                <a:lnTo>
                  <a:pt x="0" y="0"/>
                </a:lnTo>
                <a:close/>
              </a:path>
            </a:pathLst>
          </a:custGeom>
          <a:blipFill>
            <a:blip r:embed="rId9"/>
            <a:stretch>
              <a:fillRect r="-110983"/>
            </a:stretch>
          </a:blipFill>
        </p:spPr>
        <p:txBody>
          <a:bodyPr/>
          <a:lstStyle/>
          <a:p>
            <a:endParaRPr lang="tr-TR"/>
          </a:p>
        </p:txBody>
      </p:sp>
      <p:sp>
        <p:nvSpPr>
          <p:cNvPr id="8" name="Freeform 8"/>
          <p:cNvSpPr/>
          <p:nvPr/>
        </p:nvSpPr>
        <p:spPr>
          <a:xfrm>
            <a:off x="489871" y="6549736"/>
            <a:ext cx="12874149" cy="2210252"/>
          </a:xfrm>
          <a:custGeom>
            <a:avLst/>
            <a:gdLst/>
            <a:ahLst/>
            <a:cxnLst/>
            <a:rect l="l" t="t" r="r" b="b"/>
            <a:pathLst>
              <a:path w="12874149" h="2210252">
                <a:moveTo>
                  <a:pt x="0" y="0"/>
                </a:moveTo>
                <a:lnTo>
                  <a:pt x="12874149" y="0"/>
                </a:lnTo>
                <a:lnTo>
                  <a:pt x="12874149" y="2210252"/>
                </a:lnTo>
                <a:lnTo>
                  <a:pt x="0" y="2210252"/>
                </a:lnTo>
                <a:lnTo>
                  <a:pt x="0" y="0"/>
                </a:lnTo>
                <a:close/>
              </a:path>
            </a:pathLst>
          </a:custGeom>
          <a:blipFill>
            <a:blip r:embed="rId10"/>
            <a:stretch>
              <a:fillRect/>
            </a:stretch>
          </a:blipFill>
        </p:spPr>
        <p:txBody>
          <a:bodyPr/>
          <a:lstStyle/>
          <a:p>
            <a:endParaRPr lang="tr-TR"/>
          </a:p>
        </p:txBody>
      </p:sp>
      <p:sp>
        <p:nvSpPr>
          <p:cNvPr id="9" name="Freeform 9"/>
          <p:cNvSpPr/>
          <p:nvPr/>
        </p:nvSpPr>
        <p:spPr>
          <a:xfrm>
            <a:off x="14956775" y="4941725"/>
            <a:ext cx="2007324" cy="5100241"/>
          </a:xfrm>
          <a:custGeom>
            <a:avLst/>
            <a:gdLst/>
            <a:ahLst/>
            <a:cxnLst/>
            <a:rect l="l" t="t" r="r" b="b"/>
            <a:pathLst>
              <a:path w="2007324" h="5100241">
                <a:moveTo>
                  <a:pt x="0" y="0"/>
                </a:moveTo>
                <a:lnTo>
                  <a:pt x="2007323" y="0"/>
                </a:lnTo>
                <a:lnTo>
                  <a:pt x="2007323" y="5100241"/>
                </a:lnTo>
                <a:lnTo>
                  <a:pt x="0" y="5100241"/>
                </a:lnTo>
                <a:lnTo>
                  <a:pt x="0" y="0"/>
                </a:lnTo>
                <a:close/>
              </a:path>
            </a:pathLst>
          </a:custGeom>
          <a:blipFill>
            <a:blip r:embed="rId11"/>
            <a:stretch>
              <a:fillRect/>
            </a:stretch>
          </a:blipFill>
        </p:spPr>
        <p:txBody>
          <a:bodyPr/>
          <a:lstStyle/>
          <a:p>
            <a:endParaRPr lang="tr-TR"/>
          </a:p>
        </p:txBody>
      </p:sp>
      <p:sp>
        <p:nvSpPr>
          <p:cNvPr id="10" name="Freeform 10"/>
          <p:cNvSpPr/>
          <p:nvPr/>
        </p:nvSpPr>
        <p:spPr>
          <a:xfrm>
            <a:off x="7800815" y="3076004"/>
            <a:ext cx="2556147" cy="913822"/>
          </a:xfrm>
          <a:custGeom>
            <a:avLst/>
            <a:gdLst/>
            <a:ahLst/>
            <a:cxnLst/>
            <a:rect l="l" t="t" r="r" b="b"/>
            <a:pathLst>
              <a:path w="2556147" h="913822">
                <a:moveTo>
                  <a:pt x="0" y="0"/>
                </a:moveTo>
                <a:lnTo>
                  <a:pt x="2556147" y="0"/>
                </a:lnTo>
                <a:lnTo>
                  <a:pt x="2556147" y="913822"/>
                </a:lnTo>
                <a:lnTo>
                  <a:pt x="0" y="91382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1" name="Freeform 11"/>
          <p:cNvSpPr/>
          <p:nvPr/>
        </p:nvSpPr>
        <p:spPr>
          <a:xfrm>
            <a:off x="12400628" y="5635914"/>
            <a:ext cx="2556147" cy="913822"/>
          </a:xfrm>
          <a:custGeom>
            <a:avLst/>
            <a:gdLst/>
            <a:ahLst/>
            <a:cxnLst/>
            <a:rect l="l" t="t" r="r" b="b"/>
            <a:pathLst>
              <a:path w="2556147" h="913822">
                <a:moveTo>
                  <a:pt x="0" y="0"/>
                </a:moveTo>
                <a:lnTo>
                  <a:pt x="2556147" y="0"/>
                </a:lnTo>
                <a:lnTo>
                  <a:pt x="2556147" y="913822"/>
                </a:lnTo>
                <a:lnTo>
                  <a:pt x="0" y="91382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2" name="Freeform 12"/>
          <p:cNvSpPr/>
          <p:nvPr/>
        </p:nvSpPr>
        <p:spPr>
          <a:xfrm>
            <a:off x="16095213" y="0"/>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2">
              <a:extLst>
                <a:ext uri="{96DAC541-7B7A-43D3-8B79-37D633B846F1}">
                  <asvg:svgBlip xmlns:asvg="http://schemas.microsoft.com/office/drawing/2016/SVG/main" r:embed="rId3"/>
                </a:ext>
              </a:extLst>
            </a:blip>
            <a:stretch>
              <a:fillRect t="-229" b="-229"/>
            </a:stretch>
          </a:blipFill>
        </p:spPr>
        <p:txBody>
          <a:bodyPr/>
          <a:lstStyle/>
          <a:p>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TextBox 2"/>
          <p:cNvSpPr txBox="1"/>
          <p:nvPr/>
        </p:nvSpPr>
        <p:spPr>
          <a:xfrm>
            <a:off x="489871" y="892864"/>
            <a:ext cx="5961657"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SIRA SİZDE!</a:t>
            </a:r>
          </a:p>
        </p:txBody>
      </p:sp>
      <p:sp>
        <p:nvSpPr>
          <p:cNvPr id="3" name="Freeform 3"/>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TextBox 4"/>
          <p:cNvSpPr txBox="1"/>
          <p:nvPr/>
        </p:nvSpPr>
        <p:spPr>
          <a:xfrm>
            <a:off x="489872" y="1682461"/>
            <a:ext cx="14171971" cy="1590675"/>
          </a:xfrm>
          <a:prstGeom prst="rect">
            <a:avLst/>
          </a:prstGeom>
        </p:spPr>
        <p:txBody>
          <a:bodyPr lIns="0" tIns="0" rIns="0" bIns="0" rtlCol="0" anchor="t">
            <a:spAutoFit/>
          </a:bodyPr>
          <a:lstStyle/>
          <a:p>
            <a:pPr algn="l">
              <a:lnSpc>
                <a:spcPts val="6299"/>
              </a:lnSpc>
              <a:spcBef>
                <a:spcPct val="0"/>
              </a:spcBef>
            </a:pPr>
            <a:r>
              <a:rPr lang="en-US" sz="4500" b="1">
                <a:solidFill>
                  <a:srgbClr val="061C5B"/>
                </a:solidFill>
                <a:latin typeface="Arimo Bold"/>
                <a:ea typeface="Arimo Bold"/>
                <a:cs typeface="Arimo Bold"/>
                <a:sym typeface="Arimo Bold"/>
              </a:rPr>
              <a:t>1'den 10'a kadar sayıların toplamını for ile hesaplayan bir Python programı yazın.</a:t>
            </a:r>
          </a:p>
        </p:txBody>
      </p:sp>
      <p:sp>
        <p:nvSpPr>
          <p:cNvPr id="5" name="Freeform 5"/>
          <p:cNvSpPr/>
          <p:nvPr/>
        </p:nvSpPr>
        <p:spPr>
          <a:xfrm>
            <a:off x="1253454" y="4411030"/>
            <a:ext cx="15781091" cy="1130157"/>
          </a:xfrm>
          <a:custGeom>
            <a:avLst/>
            <a:gdLst/>
            <a:ahLst/>
            <a:cxnLst/>
            <a:rect l="l" t="t" r="r" b="b"/>
            <a:pathLst>
              <a:path w="15781091" h="1130157">
                <a:moveTo>
                  <a:pt x="0" y="0"/>
                </a:moveTo>
                <a:lnTo>
                  <a:pt x="15781092" y="0"/>
                </a:lnTo>
                <a:lnTo>
                  <a:pt x="15781092" y="1130157"/>
                </a:lnTo>
                <a:lnTo>
                  <a:pt x="0" y="1130157"/>
                </a:lnTo>
                <a:lnTo>
                  <a:pt x="0" y="0"/>
                </a:lnTo>
                <a:close/>
              </a:path>
            </a:pathLst>
          </a:custGeom>
          <a:blipFill>
            <a:blip r:embed="rId4"/>
            <a:stretch>
              <a:fillRect b="-281029"/>
            </a:stretch>
          </a:blipFill>
        </p:spPr>
        <p:txBody>
          <a:bodyPr/>
          <a:lstStyle/>
          <a:p>
            <a:endParaRPr lang="tr-TR"/>
          </a:p>
        </p:txBody>
      </p:sp>
      <p:sp>
        <p:nvSpPr>
          <p:cNvPr id="6" name="Freeform 6"/>
          <p:cNvSpPr/>
          <p:nvPr/>
        </p:nvSpPr>
        <p:spPr>
          <a:xfrm>
            <a:off x="13241172" y="-40329"/>
            <a:ext cx="5046828" cy="6008129"/>
          </a:xfrm>
          <a:custGeom>
            <a:avLst/>
            <a:gdLst/>
            <a:ahLst/>
            <a:cxnLst/>
            <a:rect l="l" t="t" r="r" b="b"/>
            <a:pathLst>
              <a:path w="5046828" h="6008129">
                <a:moveTo>
                  <a:pt x="0" y="0"/>
                </a:moveTo>
                <a:lnTo>
                  <a:pt x="5046828" y="0"/>
                </a:lnTo>
                <a:lnTo>
                  <a:pt x="5046828" y="6008129"/>
                </a:lnTo>
                <a:lnTo>
                  <a:pt x="0" y="6008129"/>
                </a:lnTo>
                <a:lnTo>
                  <a:pt x="0" y="0"/>
                </a:lnTo>
                <a:close/>
              </a:path>
            </a:pathLst>
          </a:custGeom>
          <a:blipFill>
            <a:blip r:embed="rId5"/>
            <a:stretch>
              <a:fillRect/>
            </a:stretch>
          </a:blipFill>
        </p:spPr>
        <p:txBody>
          <a:bodyPr/>
          <a:lstStyle/>
          <a:p>
            <a:endParaRPr lang="tr-TR"/>
          </a:p>
        </p:txBody>
      </p:sp>
      <p:sp>
        <p:nvSpPr>
          <p:cNvPr id="7" name="Freeform 7"/>
          <p:cNvSpPr/>
          <p:nvPr/>
        </p:nvSpPr>
        <p:spPr>
          <a:xfrm>
            <a:off x="1253454" y="5541187"/>
            <a:ext cx="15781091" cy="756384"/>
          </a:xfrm>
          <a:custGeom>
            <a:avLst/>
            <a:gdLst/>
            <a:ahLst/>
            <a:cxnLst/>
            <a:rect l="l" t="t" r="r" b="b"/>
            <a:pathLst>
              <a:path w="15781091" h="756384">
                <a:moveTo>
                  <a:pt x="0" y="0"/>
                </a:moveTo>
                <a:lnTo>
                  <a:pt x="15781092" y="0"/>
                </a:lnTo>
                <a:lnTo>
                  <a:pt x="15781092" y="756385"/>
                </a:lnTo>
                <a:lnTo>
                  <a:pt x="0" y="756385"/>
                </a:lnTo>
                <a:lnTo>
                  <a:pt x="0" y="0"/>
                </a:lnTo>
                <a:close/>
              </a:path>
            </a:pathLst>
          </a:custGeom>
          <a:blipFill>
            <a:blip r:embed="rId4"/>
            <a:stretch>
              <a:fillRect t="-163277" b="-306040"/>
            </a:stretch>
          </a:blipFill>
        </p:spPr>
        <p:txBody>
          <a:bodyPr/>
          <a:lstStyle/>
          <a:p>
            <a:endParaRPr lang="tr-TR"/>
          </a:p>
        </p:txBody>
      </p:sp>
      <p:sp>
        <p:nvSpPr>
          <p:cNvPr id="8" name="Freeform 8"/>
          <p:cNvSpPr/>
          <p:nvPr/>
        </p:nvSpPr>
        <p:spPr>
          <a:xfrm>
            <a:off x="1253454" y="7068707"/>
            <a:ext cx="15781091" cy="1328988"/>
          </a:xfrm>
          <a:custGeom>
            <a:avLst/>
            <a:gdLst/>
            <a:ahLst/>
            <a:cxnLst/>
            <a:rect l="l" t="t" r="r" b="b"/>
            <a:pathLst>
              <a:path w="15781091" h="1328988">
                <a:moveTo>
                  <a:pt x="0" y="0"/>
                </a:moveTo>
                <a:lnTo>
                  <a:pt x="15781092" y="0"/>
                </a:lnTo>
                <a:lnTo>
                  <a:pt x="15781092" y="1328987"/>
                </a:lnTo>
                <a:lnTo>
                  <a:pt x="0" y="1328987"/>
                </a:lnTo>
                <a:lnTo>
                  <a:pt x="0" y="0"/>
                </a:lnTo>
                <a:close/>
              </a:path>
            </a:pathLst>
          </a:custGeom>
          <a:blipFill>
            <a:blip r:embed="rId4"/>
            <a:stretch>
              <a:fillRect t="-224023"/>
            </a:stretch>
          </a:blipFill>
        </p:spPr>
        <p:txBody>
          <a:bodyPr/>
          <a:lstStyle/>
          <a:p>
            <a:endParaRPr lang="tr-TR"/>
          </a:p>
        </p:txBody>
      </p:sp>
      <p:sp>
        <p:nvSpPr>
          <p:cNvPr id="9" name="Freeform 9"/>
          <p:cNvSpPr/>
          <p:nvPr/>
        </p:nvSpPr>
        <p:spPr>
          <a:xfrm>
            <a:off x="1253454" y="6297572"/>
            <a:ext cx="15781091" cy="771135"/>
          </a:xfrm>
          <a:custGeom>
            <a:avLst/>
            <a:gdLst/>
            <a:ahLst/>
            <a:cxnLst/>
            <a:rect l="l" t="t" r="r" b="b"/>
            <a:pathLst>
              <a:path w="15781091" h="771135">
                <a:moveTo>
                  <a:pt x="0" y="0"/>
                </a:moveTo>
                <a:lnTo>
                  <a:pt x="15781092" y="0"/>
                </a:lnTo>
                <a:lnTo>
                  <a:pt x="15781092" y="771135"/>
                </a:lnTo>
                <a:lnTo>
                  <a:pt x="0" y="771135"/>
                </a:lnTo>
                <a:lnTo>
                  <a:pt x="0" y="0"/>
                </a:lnTo>
                <a:close/>
              </a:path>
            </a:pathLst>
          </a:custGeom>
          <a:blipFill>
            <a:blip r:embed="rId4"/>
            <a:stretch>
              <a:fillRect t="-252618" b="-205810"/>
            </a:stretch>
          </a:blipFill>
        </p:spPr>
        <p:txBody>
          <a:bodyPr/>
          <a:lstStyle/>
          <a:p>
            <a:endParaRPr lang="tr-T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4" name="Freeform 4"/>
          <p:cNvSpPr/>
          <p:nvPr/>
        </p:nvSpPr>
        <p:spPr>
          <a:xfrm>
            <a:off x="757234" y="1768137"/>
            <a:ext cx="5146996" cy="136640"/>
          </a:xfrm>
          <a:custGeom>
            <a:avLst/>
            <a:gdLst/>
            <a:ahLst/>
            <a:cxnLst/>
            <a:rect l="l" t="t" r="r" b="b"/>
            <a:pathLst>
              <a:path w="5146996" h="136640">
                <a:moveTo>
                  <a:pt x="0" y="0"/>
                </a:moveTo>
                <a:lnTo>
                  <a:pt x="5146996" y="0"/>
                </a:lnTo>
                <a:lnTo>
                  <a:pt x="5146996" y="136639"/>
                </a:lnTo>
                <a:lnTo>
                  <a:pt x="0" y="1366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grpSp>
        <p:nvGrpSpPr>
          <p:cNvPr id="5" name="Group 5"/>
          <p:cNvGrpSpPr/>
          <p:nvPr/>
        </p:nvGrpSpPr>
        <p:grpSpPr>
          <a:xfrm rot="5400000">
            <a:off x="9733106" y="1569609"/>
            <a:ext cx="11581825" cy="8442607"/>
            <a:chOff x="0" y="0"/>
            <a:chExt cx="15442433" cy="11256809"/>
          </a:xfrm>
        </p:grpSpPr>
        <p:sp>
          <p:nvSpPr>
            <p:cNvPr id="6" name="Freeform 6"/>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8"/>
              <a:stretch>
                <a:fillRect t="-5674" b="-5675"/>
              </a:stretch>
            </a:blipFill>
          </p:spPr>
          <p:txBody>
            <a:bodyPr/>
            <a:lstStyle/>
            <a:p>
              <a:endParaRPr lang="tr-TR"/>
            </a:p>
          </p:txBody>
        </p:sp>
      </p:grpSp>
      <p:sp>
        <p:nvSpPr>
          <p:cNvPr id="7" name="TextBox 7"/>
          <p:cNvSpPr txBox="1"/>
          <p:nvPr/>
        </p:nvSpPr>
        <p:spPr>
          <a:xfrm>
            <a:off x="755914" y="2800927"/>
            <a:ext cx="16776172" cy="6412536"/>
          </a:xfrm>
          <a:prstGeom prst="rect">
            <a:avLst/>
          </a:prstGeom>
        </p:spPr>
        <p:txBody>
          <a:bodyPr lIns="0" tIns="0" rIns="0" bIns="0" rtlCol="0" anchor="t">
            <a:spAutoFit/>
          </a:bodyPr>
          <a:lstStyle/>
          <a:p>
            <a:pPr algn="l">
              <a:lnSpc>
                <a:spcPts val="5080"/>
              </a:lnSpc>
            </a:pPr>
            <a:r>
              <a:rPr lang="en-US" sz="4500" b="1" spc="-198">
                <a:solidFill>
                  <a:srgbClr val="061C5B"/>
                </a:solidFill>
                <a:latin typeface="Arimo Bold"/>
                <a:ea typeface="Arimo Bold"/>
                <a:cs typeface="Arimo Bold"/>
                <a:sym typeface="Arimo Bold"/>
              </a:rPr>
              <a:t>Değişken Tanımı ve Kullanımı:</a:t>
            </a:r>
          </a:p>
          <a:p>
            <a:pPr algn="l">
              <a:lnSpc>
                <a:spcPts val="5080"/>
              </a:lnSpc>
            </a:pPr>
            <a:r>
              <a:rPr lang="en-US" sz="4500" b="1" spc="-198">
                <a:solidFill>
                  <a:srgbClr val="061C5B"/>
                </a:solidFill>
                <a:latin typeface="Arimo Bold"/>
                <a:ea typeface="Arimo Bold"/>
                <a:cs typeface="Arimo Bold"/>
                <a:sym typeface="Arimo Bold"/>
              </a:rPr>
              <a:t> Bir değeri saklayan sembollerdir. Python’da değişken tanımlamak için doğrudan isim ve değeri kullanabiliriz.</a:t>
            </a:r>
          </a:p>
          <a:p>
            <a:pPr algn="l">
              <a:lnSpc>
                <a:spcPts val="5080"/>
              </a:lnSpc>
            </a:pPr>
            <a:endParaRPr lang="en-US" sz="4500" b="1" spc="-198">
              <a:solidFill>
                <a:srgbClr val="061C5B"/>
              </a:solidFill>
              <a:latin typeface="Arimo Bold"/>
              <a:ea typeface="Arimo Bold"/>
              <a:cs typeface="Arimo Bold"/>
              <a:sym typeface="Arimo Bold"/>
            </a:endParaRPr>
          </a:p>
          <a:p>
            <a:pPr algn="l">
              <a:lnSpc>
                <a:spcPts val="5080"/>
              </a:lnSpc>
            </a:pPr>
            <a:r>
              <a:rPr lang="en-US" sz="4500" b="1" spc="-198">
                <a:solidFill>
                  <a:srgbClr val="061C5B"/>
                </a:solidFill>
                <a:latin typeface="Arimo Bold"/>
                <a:ea typeface="Arimo Bold"/>
                <a:cs typeface="Arimo Bold"/>
                <a:sym typeface="Arimo Bold"/>
              </a:rPr>
              <a:t>Veri Türleri:</a:t>
            </a:r>
          </a:p>
          <a:p>
            <a:pPr algn="l">
              <a:lnSpc>
                <a:spcPts val="5080"/>
              </a:lnSpc>
            </a:pPr>
            <a:r>
              <a:rPr lang="en-US" sz="4500" b="1" spc="-198">
                <a:solidFill>
                  <a:srgbClr val="061C5B"/>
                </a:solidFill>
                <a:latin typeface="Arimo Bold"/>
                <a:ea typeface="Arimo Bold"/>
                <a:cs typeface="Arimo Bold"/>
                <a:sym typeface="Arimo Bold"/>
              </a:rPr>
              <a:t>String (Metin): "Merhaba"</a:t>
            </a:r>
          </a:p>
          <a:p>
            <a:pPr algn="l">
              <a:lnSpc>
                <a:spcPts val="5080"/>
              </a:lnSpc>
            </a:pPr>
            <a:r>
              <a:rPr lang="en-US" sz="4500" b="1" spc="-198">
                <a:solidFill>
                  <a:srgbClr val="061C5B"/>
                </a:solidFill>
                <a:latin typeface="Arimo Bold"/>
                <a:ea typeface="Arimo Bold"/>
                <a:cs typeface="Arimo Bold"/>
                <a:sym typeface="Arimo Bold"/>
              </a:rPr>
              <a:t>Integer (Tam sayı): 5</a:t>
            </a:r>
          </a:p>
          <a:p>
            <a:pPr algn="l">
              <a:lnSpc>
                <a:spcPts val="5080"/>
              </a:lnSpc>
            </a:pPr>
            <a:r>
              <a:rPr lang="en-US" sz="4500" b="1" spc="-198">
                <a:solidFill>
                  <a:srgbClr val="061C5B"/>
                </a:solidFill>
                <a:latin typeface="Arimo Bold"/>
                <a:ea typeface="Arimo Bold"/>
                <a:cs typeface="Arimo Bold"/>
                <a:sym typeface="Arimo Bold"/>
              </a:rPr>
              <a:t>Float (Ondalık): 3.14</a:t>
            </a:r>
          </a:p>
          <a:p>
            <a:pPr algn="l">
              <a:lnSpc>
                <a:spcPts val="5080"/>
              </a:lnSpc>
            </a:pPr>
            <a:r>
              <a:rPr lang="en-US" sz="4500" b="1" spc="-198">
                <a:solidFill>
                  <a:srgbClr val="061C5B"/>
                </a:solidFill>
                <a:latin typeface="Arimo Bold"/>
                <a:ea typeface="Arimo Bold"/>
                <a:cs typeface="Arimo Bold"/>
                <a:sym typeface="Arimo Bold"/>
              </a:rPr>
              <a:t>Boolean (Mantıksal): True veya False</a:t>
            </a:r>
          </a:p>
          <a:p>
            <a:pPr marL="0" lvl="0" indent="0" algn="l">
              <a:lnSpc>
                <a:spcPts val="5084"/>
              </a:lnSpc>
              <a:spcBef>
                <a:spcPct val="0"/>
              </a:spcBef>
            </a:pPr>
            <a:endParaRPr lang="en-US" sz="4500" b="1" spc="-198">
              <a:solidFill>
                <a:srgbClr val="061C5B"/>
              </a:solidFill>
              <a:latin typeface="Arimo Bold"/>
              <a:ea typeface="Arimo Bold"/>
              <a:cs typeface="Arimo Bold"/>
              <a:sym typeface="Arimo Bold"/>
            </a:endParaRPr>
          </a:p>
        </p:txBody>
      </p:sp>
      <p:sp>
        <p:nvSpPr>
          <p:cNvPr id="8" name="Freeform 8"/>
          <p:cNvSpPr/>
          <p:nvPr/>
        </p:nvSpPr>
        <p:spPr>
          <a:xfrm>
            <a:off x="16095213" y="9213462"/>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9" name="Group 9"/>
          <p:cNvGrpSpPr/>
          <p:nvPr/>
        </p:nvGrpSpPr>
        <p:grpSpPr>
          <a:xfrm>
            <a:off x="11596566" y="5143500"/>
            <a:ext cx="6062435" cy="3398828"/>
            <a:chOff x="0" y="0"/>
            <a:chExt cx="5810773" cy="3257737"/>
          </a:xfrm>
        </p:grpSpPr>
        <p:sp>
          <p:nvSpPr>
            <p:cNvPr id="10" name="Freeform 10"/>
            <p:cNvSpPr/>
            <p:nvPr/>
          </p:nvSpPr>
          <p:spPr>
            <a:xfrm>
              <a:off x="0" y="0"/>
              <a:ext cx="5810758" cy="3257677"/>
            </a:xfrm>
            <a:custGeom>
              <a:avLst/>
              <a:gdLst/>
              <a:ahLst/>
              <a:cxnLst/>
              <a:rect l="l" t="t" r="r" b="b"/>
              <a:pathLst>
                <a:path w="5810758" h="3257677">
                  <a:moveTo>
                    <a:pt x="0" y="0"/>
                  </a:moveTo>
                  <a:lnTo>
                    <a:pt x="5810758" y="0"/>
                  </a:lnTo>
                  <a:lnTo>
                    <a:pt x="5810758" y="3257677"/>
                  </a:lnTo>
                  <a:lnTo>
                    <a:pt x="0" y="3257677"/>
                  </a:lnTo>
                  <a:lnTo>
                    <a:pt x="0" y="0"/>
                  </a:lnTo>
                  <a:close/>
                </a:path>
              </a:pathLst>
            </a:custGeom>
            <a:blipFill>
              <a:blip r:embed="rId9"/>
              <a:stretch>
                <a:fillRect t="-1115" b="-1117"/>
              </a:stretch>
            </a:blipFill>
          </p:spPr>
          <p:txBody>
            <a:bodyPr/>
            <a:lstStyle/>
            <a:p>
              <a:endParaRPr lang="tr-TR"/>
            </a:p>
          </p:txBody>
        </p:sp>
      </p:grpSp>
      <p:sp>
        <p:nvSpPr>
          <p:cNvPr id="11" name="Freeform 11"/>
          <p:cNvSpPr/>
          <p:nvPr/>
        </p:nvSpPr>
        <p:spPr>
          <a:xfrm>
            <a:off x="9600888" y="6172200"/>
            <a:ext cx="1995678" cy="4114800"/>
          </a:xfrm>
          <a:custGeom>
            <a:avLst/>
            <a:gdLst/>
            <a:ahLst/>
            <a:cxnLst/>
            <a:rect l="l" t="t" r="r" b="b"/>
            <a:pathLst>
              <a:path w="1995678" h="4114800">
                <a:moveTo>
                  <a:pt x="0" y="0"/>
                </a:moveTo>
                <a:lnTo>
                  <a:pt x="1995678" y="0"/>
                </a:lnTo>
                <a:lnTo>
                  <a:pt x="199567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12" name="TextBox 12"/>
          <p:cNvSpPr txBox="1"/>
          <p:nvPr/>
        </p:nvSpPr>
        <p:spPr>
          <a:xfrm>
            <a:off x="0" y="572958"/>
            <a:ext cx="7837715" cy="1195179"/>
          </a:xfrm>
          <a:prstGeom prst="rect">
            <a:avLst/>
          </a:prstGeom>
        </p:spPr>
        <p:txBody>
          <a:bodyPr lIns="0" tIns="0" rIns="0" bIns="0" rtlCol="0" anchor="t">
            <a:spAutoFit/>
          </a:bodyPr>
          <a:lstStyle/>
          <a:p>
            <a:pPr algn="ctr">
              <a:lnSpc>
                <a:spcPts val="9508"/>
              </a:lnSpc>
              <a:spcBef>
                <a:spcPct val="0"/>
              </a:spcBef>
            </a:pPr>
            <a:r>
              <a:rPr lang="en-US" sz="6791" b="1">
                <a:solidFill>
                  <a:srgbClr val="061C5B"/>
                </a:solidFill>
                <a:latin typeface="Arimo Bold"/>
                <a:ea typeface="Arimo Bold"/>
                <a:cs typeface="Arimo Bold"/>
                <a:sym typeface="Arimo Bold"/>
              </a:rPr>
              <a:t>HATIRLAYALIM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892864"/>
            <a:ext cx="8051272" cy="705321"/>
          </a:xfrm>
          <a:prstGeom prst="rect">
            <a:avLst/>
          </a:prstGeom>
        </p:spPr>
        <p:txBody>
          <a:bodyPr wrap="square" lIns="0" tIns="0" rIns="0" bIns="0" rtlCol="0" anchor="t">
            <a:spAutoFit/>
          </a:bodyPr>
          <a:lstStyle/>
          <a:p>
            <a:pPr marL="0" lvl="0" indent="0" algn="l">
              <a:lnSpc>
                <a:spcPts val="5459"/>
              </a:lnSpc>
              <a:spcBef>
                <a:spcPct val="0"/>
              </a:spcBef>
            </a:pPr>
            <a:r>
              <a:rPr lang="en-US" sz="5999" b="1" dirty="0">
                <a:solidFill>
                  <a:srgbClr val="061C5B"/>
                </a:solidFill>
                <a:latin typeface="Arimo Bold"/>
                <a:ea typeface="Arimo Bold"/>
                <a:cs typeface="Arimo Bold"/>
                <a:sym typeface="Arimo Bold"/>
              </a:rPr>
              <a:t>WHİLE DÖNGÜSÜ</a:t>
            </a:r>
          </a:p>
        </p:txBody>
      </p:sp>
      <p:sp>
        <p:nvSpPr>
          <p:cNvPr id="7" name="Freeform 7"/>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2363349" y="1942687"/>
            <a:ext cx="1953491" cy="1953491"/>
          </a:xfrm>
          <a:custGeom>
            <a:avLst/>
            <a:gdLst/>
            <a:ahLst/>
            <a:cxnLst/>
            <a:rect l="l" t="t" r="r" b="b"/>
            <a:pathLst>
              <a:path w="1953491" h="1953491">
                <a:moveTo>
                  <a:pt x="0" y="0"/>
                </a:moveTo>
                <a:lnTo>
                  <a:pt x="1953491" y="0"/>
                </a:lnTo>
                <a:lnTo>
                  <a:pt x="1953491" y="1953491"/>
                </a:lnTo>
                <a:lnTo>
                  <a:pt x="0" y="19534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9" name="TextBox 9"/>
          <p:cNvSpPr txBox="1"/>
          <p:nvPr/>
        </p:nvSpPr>
        <p:spPr>
          <a:xfrm>
            <a:off x="755914" y="4190164"/>
            <a:ext cx="16776172" cy="4498011"/>
          </a:xfrm>
          <a:prstGeom prst="rect">
            <a:avLst/>
          </a:prstGeom>
        </p:spPr>
        <p:txBody>
          <a:bodyPr lIns="0" tIns="0" rIns="0" bIns="0" rtlCol="0" anchor="t">
            <a:spAutoFit/>
          </a:bodyPr>
          <a:lstStyle/>
          <a:p>
            <a:pPr algn="l">
              <a:lnSpc>
                <a:spcPts val="5080"/>
              </a:lnSpc>
            </a:pPr>
            <a:r>
              <a:rPr lang="en-US" sz="4500" b="1" spc="-198">
                <a:solidFill>
                  <a:srgbClr val="061C5B"/>
                </a:solidFill>
                <a:latin typeface="Arimo Bold"/>
                <a:ea typeface="Arimo Bold"/>
                <a:cs typeface="Arimo Bold"/>
                <a:sym typeface="Arimo Bold"/>
              </a:rPr>
              <a:t>Belirli bir koşul doğru olduğu sürece kod bloğunu tekrarlamak için kullanılan bir döngü yapısıdır. </a:t>
            </a:r>
          </a:p>
          <a:p>
            <a:pPr algn="l">
              <a:lnSpc>
                <a:spcPts val="5080"/>
              </a:lnSpc>
            </a:pPr>
            <a:r>
              <a:rPr lang="en-US" sz="4500" b="1" spc="-198">
                <a:solidFill>
                  <a:srgbClr val="061C5B"/>
                </a:solidFill>
                <a:latin typeface="Arimo Bold"/>
                <a:ea typeface="Arimo Bold"/>
                <a:cs typeface="Arimo Bold"/>
                <a:sym typeface="Arimo Bold"/>
              </a:rPr>
              <a:t>Koşul yanlış olduğunda döngü sona erer. </a:t>
            </a:r>
          </a:p>
          <a:p>
            <a:pPr algn="l">
              <a:lnSpc>
                <a:spcPts val="5080"/>
              </a:lnSpc>
            </a:pPr>
            <a:endParaRPr lang="en-US" sz="4500" b="1" spc="-198">
              <a:solidFill>
                <a:srgbClr val="061C5B"/>
              </a:solidFill>
              <a:latin typeface="Arimo Bold"/>
              <a:ea typeface="Arimo Bold"/>
              <a:cs typeface="Arimo Bold"/>
              <a:sym typeface="Arimo Bold"/>
            </a:endParaRPr>
          </a:p>
          <a:p>
            <a:pPr marL="0" lvl="0" indent="0" algn="l">
              <a:lnSpc>
                <a:spcPts val="5084"/>
              </a:lnSpc>
              <a:spcBef>
                <a:spcPct val="0"/>
              </a:spcBef>
            </a:pPr>
            <a:r>
              <a:rPr lang="en-US" sz="4500" b="1" spc="-201">
                <a:solidFill>
                  <a:srgbClr val="061C5B"/>
                </a:solidFill>
                <a:latin typeface="Arimo Bold"/>
                <a:ea typeface="Arimo Bold"/>
                <a:cs typeface="Arimo Bold"/>
                <a:sym typeface="Arimo Bold"/>
              </a:rPr>
              <a:t>While döngüsü, koşulun sağlanıp sağlanmadığını kontrol ederek çalıştığı için, koşulun ne zaman sona ereceğini bilmediğimiz durumlarda tercih edilir.</a:t>
            </a:r>
          </a:p>
        </p:txBody>
      </p:sp>
      <p:sp>
        <p:nvSpPr>
          <p:cNvPr id="10" name="Freeform 10"/>
          <p:cNvSpPr/>
          <p:nvPr/>
        </p:nvSpPr>
        <p:spPr>
          <a:xfrm>
            <a:off x="7043352" y="1799814"/>
            <a:ext cx="10690596" cy="1865165"/>
          </a:xfrm>
          <a:custGeom>
            <a:avLst/>
            <a:gdLst/>
            <a:ahLst/>
            <a:cxnLst/>
            <a:rect l="l" t="t" r="r" b="b"/>
            <a:pathLst>
              <a:path w="10690596" h="1865165">
                <a:moveTo>
                  <a:pt x="0" y="0"/>
                </a:moveTo>
                <a:lnTo>
                  <a:pt x="10690597" y="0"/>
                </a:lnTo>
                <a:lnTo>
                  <a:pt x="10690597" y="1865164"/>
                </a:lnTo>
                <a:lnTo>
                  <a:pt x="0" y="1865164"/>
                </a:lnTo>
                <a:lnTo>
                  <a:pt x="0" y="0"/>
                </a:lnTo>
                <a:close/>
              </a:path>
            </a:pathLst>
          </a:custGeom>
          <a:blipFill>
            <a:blip r:embed="rId11"/>
            <a:stretch>
              <a:fillRect r="-7872"/>
            </a:stretch>
          </a:blipFill>
        </p:spPr>
        <p:txBody>
          <a:bodyPr/>
          <a:lstStyle/>
          <a:p>
            <a:endParaRPr lang="tr-T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Freeform 2"/>
          <p:cNvSpPr/>
          <p:nvPr/>
        </p:nvSpPr>
        <p:spPr>
          <a:xfrm>
            <a:off x="-1375647" y="9071841"/>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2">
              <a:extLst>
                <a:ext uri="{96DAC541-7B7A-43D3-8B79-37D633B846F1}">
                  <asvg:svgBlip xmlns:asvg="http://schemas.microsoft.com/office/drawing/2016/SVG/main" r:embed="rId3"/>
                </a:ext>
              </a:extLst>
            </a:blip>
            <a:stretch>
              <a:fillRect t="-229" b="-229"/>
            </a:stretch>
          </a:blipFill>
        </p:spPr>
        <p:txBody>
          <a:bodyPr/>
          <a:lstStyle/>
          <a:p>
            <a:endParaRPr lang="tr-TR"/>
          </a:p>
        </p:txBody>
      </p:sp>
      <p:sp>
        <p:nvSpPr>
          <p:cNvPr id="3" name="TextBox 3"/>
          <p:cNvSpPr txBox="1"/>
          <p:nvPr/>
        </p:nvSpPr>
        <p:spPr>
          <a:xfrm>
            <a:off x="483128" y="892864"/>
            <a:ext cx="7517872" cy="705321"/>
          </a:xfrm>
          <a:prstGeom prst="rect">
            <a:avLst/>
          </a:prstGeom>
        </p:spPr>
        <p:txBody>
          <a:bodyPr wrap="square" lIns="0" tIns="0" rIns="0" bIns="0" rtlCol="0" anchor="t">
            <a:spAutoFit/>
          </a:bodyPr>
          <a:lstStyle/>
          <a:p>
            <a:pPr marL="0" lvl="0" indent="0" algn="l">
              <a:lnSpc>
                <a:spcPts val="5459"/>
              </a:lnSpc>
              <a:spcBef>
                <a:spcPct val="0"/>
              </a:spcBef>
            </a:pPr>
            <a:r>
              <a:rPr lang="en-US" sz="5999" b="1" dirty="0">
                <a:solidFill>
                  <a:srgbClr val="061C5B"/>
                </a:solidFill>
                <a:latin typeface="Arimo Bold"/>
                <a:ea typeface="Arimo Bold"/>
                <a:cs typeface="Arimo Bold"/>
                <a:sym typeface="Arimo Bold"/>
              </a:rPr>
              <a:t>WHİLE DÖNGÜSÜ</a:t>
            </a:r>
          </a:p>
        </p:txBody>
      </p:sp>
      <p:sp>
        <p:nvSpPr>
          <p:cNvPr id="4" name="Freeform 4"/>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TextBox 5"/>
          <p:cNvSpPr txBox="1"/>
          <p:nvPr/>
        </p:nvSpPr>
        <p:spPr>
          <a:xfrm>
            <a:off x="971502" y="2547561"/>
            <a:ext cx="16588985" cy="1244600"/>
          </a:xfrm>
          <a:prstGeom prst="rect">
            <a:avLst/>
          </a:prstGeom>
        </p:spPr>
        <p:txBody>
          <a:bodyPr lIns="0" tIns="0" rIns="0" bIns="0" rtlCol="0" anchor="t">
            <a:spAutoFit/>
          </a:bodyPr>
          <a:lstStyle/>
          <a:p>
            <a:pPr marL="0" lvl="0" indent="0" algn="l">
              <a:lnSpc>
                <a:spcPts val="4900"/>
              </a:lnSpc>
              <a:spcBef>
                <a:spcPct val="0"/>
              </a:spcBef>
            </a:pPr>
            <a:r>
              <a:rPr lang="en-US" sz="3500" b="1" i="1" u="sng" dirty="0">
                <a:solidFill>
                  <a:srgbClr val="061C5B"/>
                </a:solidFill>
                <a:latin typeface="Arimo Bold Italics"/>
                <a:ea typeface="Arimo Bold Italics"/>
                <a:cs typeface="Arimo Bold Italics"/>
                <a:sym typeface="Arimo Bold Italics"/>
              </a:rPr>
              <a:t>While: </a:t>
            </a:r>
            <a:r>
              <a:rPr lang="en-US" sz="3500" b="1" i="1" u="sng" dirty="0" err="1">
                <a:solidFill>
                  <a:srgbClr val="061C5B"/>
                </a:solidFill>
                <a:latin typeface="Arimo Bold Italics"/>
                <a:ea typeface="Arimo Bold Italics"/>
                <a:cs typeface="Arimo Bold Italics"/>
                <a:sym typeface="Arimo Bold Italics"/>
              </a:rPr>
              <a:t>K</a:t>
            </a:r>
            <a:r>
              <a:rPr lang="en-US" sz="3500" b="1" dirty="0" err="1">
                <a:solidFill>
                  <a:srgbClr val="061C5B"/>
                </a:solidFill>
                <a:latin typeface="Arimo Bold"/>
                <a:ea typeface="Arimo Bold"/>
                <a:cs typeface="Arimo Bold"/>
                <a:sym typeface="Arimo Bold"/>
              </a:rPr>
              <a:t>oşul</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Kontrolü</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yapar</a:t>
            </a:r>
            <a:r>
              <a:rPr lang="en-US" sz="3500" b="1" dirty="0">
                <a:solidFill>
                  <a:srgbClr val="061C5B"/>
                </a:solidFill>
                <a:latin typeface="Arimo Bold"/>
                <a:ea typeface="Arimo Bold"/>
                <a:cs typeface="Arimo Bold"/>
                <a:sym typeface="Arimo Bold"/>
              </a:rPr>
              <a:t>. while </a:t>
            </a:r>
            <a:r>
              <a:rPr lang="en-US" sz="3500" b="1" dirty="0" err="1">
                <a:solidFill>
                  <a:srgbClr val="061C5B"/>
                </a:solidFill>
                <a:latin typeface="Arimo Bold"/>
                <a:ea typeface="Arimo Bold"/>
                <a:cs typeface="Arimo Bold"/>
                <a:sym typeface="Arimo Bold"/>
              </a:rPr>
              <a:t>döngüsü</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devamındaki</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değerin</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sağlanıp</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sağlanmadığına</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bakar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ve</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sağlandığı</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sürece</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psrogramı</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devam</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ettirir</a:t>
            </a:r>
            <a:r>
              <a:rPr lang="en-US" sz="3500" b="1" dirty="0">
                <a:solidFill>
                  <a:srgbClr val="061C5B"/>
                </a:solidFill>
                <a:latin typeface="Arimo Bold"/>
                <a:ea typeface="Arimo Bold"/>
                <a:cs typeface="Arimo Bold"/>
                <a:sym typeface="Arimo Bold"/>
              </a:rPr>
              <a:t>.</a:t>
            </a:r>
          </a:p>
        </p:txBody>
      </p:sp>
      <p:sp>
        <p:nvSpPr>
          <p:cNvPr id="6" name="Freeform 6"/>
          <p:cNvSpPr/>
          <p:nvPr/>
        </p:nvSpPr>
        <p:spPr>
          <a:xfrm>
            <a:off x="2909963" y="4102232"/>
            <a:ext cx="12744720" cy="2613879"/>
          </a:xfrm>
          <a:custGeom>
            <a:avLst/>
            <a:gdLst/>
            <a:ahLst/>
            <a:cxnLst/>
            <a:rect l="l" t="t" r="r" b="b"/>
            <a:pathLst>
              <a:path w="12744720" h="2613879">
                <a:moveTo>
                  <a:pt x="0" y="0"/>
                </a:moveTo>
                <a:lnTo>
                  <a:pt x="12744720" y="0"/>
                </a:lnTo>
                <a:lnTo>
                  <a:pt x="12744720" y="2613879"/>
                </a:lnTo>
                <a:lnTo>
                  <a:pt x="0" y="2613879"/>
                </a:lnTo>
                <a:lnTo>
                  <a:pt x="0" y="0"/>
                </a:lnTo>
                <a:close/>
              </a:path>
            </a:pathLst>
          </a:custGeom>
          <a:blipFill>
            <a:blip r:embed="rId6"/>
            <a:stretch>
              <a:fillRect b="-12345"/>
            </a:stretch>
          </a:blipFill>
        </p:spPr>
        <p:txBody>
          <a:bodyPr/>
          <a:lstStyle/>
          <a:p>
            <a:endParaRPr lang="tr-TR"/>
          </a:p>
        </p:txBody>
      </p:sp>
      <p:sp>
        <p:nvSpPr>
          <p:cNvPr id="7" name="Freeform 7"/>
          <p:cNvSpPr/>
          <p:nvPr/>
        </p:nvSpPr>
        <p:spPr>
          <a:xfrm rot="8532190">
            <a:off x="2007163" y="6231965"/>
            <a:ext cx="2784394" cy="3106322"/>
          </a:xfrm>
          <a:custGeom>
            <a:avLst/>
            <a:gdLst/>
            <a:ahLst/>
            <a:cxnLst/>
            <a:rect l="l" t="t" r="r" b="b"/>
            <a:pathLst>
              <a:path w="2784394" h="3106322">
                <a:moveTo>
                  <a:pt x="0" y="0"/>
                </a:moveTo>
                <a:lnTo>
                  <a:pt x="2784394" y="0"/>
                </a:lnTo>
                <a:lnTo>
                  <a:pt x="2784394" y="3106322"/>
                </a:lnTo>
                <a:lnTo>
                  <a:pt x="0" y="31063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TextBox 8"/>
          <p:cNvSpPr txBox="1"/>
          <p:nvPr/>
        </p:nvSpPr>
        <p:spPr>
          <a:xfrm>
            <a:off x="3648742" y="8012077"/>
            <a:ext cx="12224803" cy="1244600"/>
          </a:xfrm>
          <a:prstGeom prst="rect">
            <a:avLst/>
          </a:prstGeom>
        </p:spPr>
        <p:txBody>
          <a:bodyPr lIns="0" tIns="0" rIns="0" bIns="0" rtlCol="0" anchor="t">
            <a:spAutoFit/>
          </a:bodyPr>
          <a:lstStyle/>
          <a:p>
            <a:pPr marL="0" lvl="0" indent="0" algn="l">
              <a:lnSpc>
                <a:spcPts val="4900"/>
              </a:lnSpc>
              <a:spcBef>
                <a:spcPct val="0"/>
              </a:spcBef>
            </a:pPr>
            <a:r>
              <a:rPr lang="en-US" sz="3500" b="1" i="1" u="sng" dirty="0" err="1">
                <a:solidFill>
                  <a:srgbClr val="061C5B"/>
                </a:solidFill>
                <a:latin typeface="Arimo Bold Italics"/>
                <a:ea typeface="Arimo Bold Italics"/>
                <a:cs typeface="Arimo Bold Italics"/>
                <a:sym typeface="Arimo Bold Italics"/>
              </a:rPr>
              <a:t>Kod</a:t>
            </a:r>
            <a:r>
              <a:rPr lang="en-US" sz="3500" b="1" i="1" u="sng" dirty="0">
                <a:solidFill>
                  <a:srgbClr val="061C5B"/>
                </a:solidFill>
                <a:latin typeface="Arimo Bold Italics"/>
                <a:ea typeface="Arimo Bold Italics"/>
                <a:cs typeface="Arimo Bold Italics"/>
                <a:sym typeface="Arimo Bold Italics"/>
              </a:rPr>
              <a:t> </a:t>
            </a:r>
            <a:r>
              <a:rPr lang="en-US" sz="3500" b="1" i="1" u="sng" dirty="0" err="1">
                <a:solidFill>
                  <a:srgbClr val="061C5B"/>
                </a:solidFill>
                <a:latin typeface="Arimo Bold Italics"/>
                <a:ea typeface="Arimo Bold Italics"/>
                <a:cs typeface="Arimo Bold Italics"/>
                <a:sym typeface="Arimo Bold Italics"/>
              </a:rPr>
              <a:t>Bloğu</a:t>
            </a:r>
            <a:r>
              <a:rPr lang="en-US" sz="3500" b="1" i="1" u="sng" dirty="0">
                <a:solidFill>
                  <a:srgbClr val="061C5B"/>
                </a:solidFill>
                <a:latin typeface="Arimo Bold Italics"/>
                <a:ea typeface="Arimo Bold Italics"/>
                <a:cs typeface="Arimo Bold Italics"/>
                <a:sym typeface="Arimo Bold Italics"/>
              </a:rPr>
              <a:t>: </a:t>
            </a:r>
            <a:r>
              <a:rPr lang="en-US" sz="3500" b="1" dirty="0" err="1">
                <a:solidFill>
                  <a:srgbClr val="061C5B"/>
                </a:solidFill>
                <a:latin typeface="Arimo Bold"/>
                <a:ea typeface="Arimo Bold"/>
                <a:cs typeface="Arimo Bold"/>
                <a:sym typeface="Arimo Bold"/>
              </a:rPr>
              <a:t>Koşul</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doğru</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olduğunda</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sayi</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değişkeninin</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mevcut</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değeri</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ekrana</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yazdırılır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ve</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sayi</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bir</a:t>
            </a:r>
            <a:r>
              <a:rPr lang="en-US" sz="3500" b="1" dirty="0">
                <a:solidFill>
                  <a:srgbClr val="061C5B"/>
                </a:solidFill>
                <a:latin typeface="Arimo Bold"/>
                <a:ea typeface="Arimo Bold"/>
                <a:cs typeface="Arimo Bold"/>
                <a:sym typeface="Arimo Bold"/>
              </a:rPr>
              <a:t> </a:t>
            </a:r>
            <a:r>
              <a:rPr lang="en-US" sz="3500" b="1" dirty="0" err="1">
                <a:solidFill>
                  <a:srgbClr val="061C5B"/>
                </a:solidFill>
                <a:latin typeface="Arimo Bold"/>
                <a:ea typeface="Arimo Bold"/>
                <a:cs typeface="Arimo Bold"/>
                <a:sym typeface="Arimo Bold"/>
              </a:rPr>
              <a:t>artırılır</a:t>
            </a:r>
            <a:r>
              <a:rPr lang="en-US" sz="3500" b="1" dirty="0">
                <a:solidFill>
                  <a:srgbClr val="061C5B"/>
                </a:solidFill>
                <a:latin typeface="Arimo Bold"/>
                <a:ea typeface="Arimo Bold"/>
                <a:cs typeface="Arimo Bold"/>
                <a:sym typeface="Arimo Bold"/>
              </a:rPr>
              <a:t>.</a:t>
            </a:r>
          </a:p>
        </p:txBody>
      </p:sp>
      <p:sp>
        <p:nvSpPr>
          <p:cNvPr id="9" name="Freeform 9"/>
          <p:cNvSpPr/>
          <p:nvPr/>
        </p:nvSpPr>
        <p:spPr>
          <a:xfrm rot="-387091" flipH="1">
            <a:off x="857214" y="3602990"/>
            <a:ext cx="2179461" cy="2431448"/>
          </a:xfrm>
          <a:custGeom>
            <a:avLst/>
            <a:gdLst/>
            <a:ahLst/>
            <a:cxnLst/>
            <a:rect l="l" t="t" r="r" b="b"/>
            <a:pathLst>
              <a:path w="2179461" h="2431448">
                <a:moveTo>
                  <a:pt x="2179461" y="0"/>
                </a:moveTo>
                <a:lnTo>
                  <a:pt x="0" y="0"/>
                </a:lnTo>
                <a:lnTo>
                  <a:pt x="0" y="2431448"/>
                </a:lnTo>
                <a:lnTo>
                  <a:pt x="2179461" y="2431448"/>
                </a:lnTo>
                <a:lnTo>
                  <a:pt x="2179461"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Freeform 2"/>
          <p:cNvSpPr/>
          <p:nvPr/>
        </p:nvSpPr>
        <p:spPr>
          <a:xfrm>
            <a:off x="-1375647" y="9071841"/>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2">
              <a:extLst>
                <a:ext uri="{96DAC541-7B7A-43D3-8B79-37D633B846F1}">
                  <asvg:svgBlip xmlns:asvg="http://schemas.microsoft.com/office/drawing/2016/SVG/main" r:embed="rId3"/>
                </a:ext>
              </a:extLst>
            </a:blip>
            <a:stretch>
              <a:fillRect t="-229" b="-229"/>
            </a:stretch>
          </a:blipFill>
        </p:spPr>
        <p:txBody>
          <a:bodyPr/>
          <a:lstStyle/>
          <a:p>
            <a:endParaRPr lang="tr-TR"/>
          </a:p>
        </p:txBody>
      </p:sp>
      <p:sp>
        <p:nvSpPr>
          <p:cNvPr id="3" name="TextBox 3"/>
          <p:cNvSpPr txBox="1"/>
          <p:nvPr/>
        </p:nvSpPr>
        <p:spPr>
          <a:xfrm>
            <a:off x="483128" y="892864"/>
            <a:ext cx="9118072" cy="705321"/>
          </a:xfrm>
          <a:prstGeom prst="rect">
            <a:avLst/>
          </a:prstGeom>
        </p:spPr>
        <p:txBody>
          <a:bodyPr wrap="square" lIns="0" tIns="0" rIns="0" bIns="0" rtlCol="0" anchor="t">
            <a:spAutoFit/>
          </a:bodyPr>
          <a:lstStyle/>
          <a:p>
            <a:pPr marL="0" lvl="0" indent="0" algn="l">
              <a:lnSpc>
                <a:spcPts val="5459"/>
              </a:lnSpc>
              <a:spcBef>
                <a:spcPct val="0"/>
              </a:spcBef>
            </a:pPr>
            <a:r>
              <a:rPr lang="en-US" sz="5999" b="1" dirty="0">
                <a:solidFill>
                  <a:srgbClr val="061C5B"/>
                </a:solidFill>
                <a:latin typeface="Arimo Bold"/>
                <a:ea typeface="Arimo Bold"/>
                <a:cs typeface="Arimo Bold"/>
                <a:sym typeface="Arimo Bold"/>
              </a:rPr>
              <a:t>WHİLE</a:t>
            </a:r>
            <a:r>
              <a:rPr lang="en-US" sz="5999" b="1" u="none" strike="noStrike" dirty="0">
                <a:solidFill>
                  <a:srgbClr val="061C5B"/>
                </a:solidFill>
                <a:latin typeface="Arimo Bold"/>
                <a:ea typeface="Arimo Bold"/>
                <a:cs typeface="Arimo Bold"/>
                <a:sym typeface="Arimo Bold"/>
              </a:rPr>
              <a:t> ÖRNEKLERİ</a:t>
            </a:r>
          </a:p>
        </p:txBody>
      </p:sp>
      <p:sp>
        <p:nvSpPr>
          <p:cNvPr id="4" name="Freeform 4"/>
          <p:cNvSpPr/>
          <p:nvPr/>
        </p:nvSpPr>
        <p:spPr>
          <a:xfrm>
            <a:off x="489871" y="1520104"/>
            <a:ext cx="9304718" cy="247017"/>
          </a:xfrm>
          <a:custGeom>
            <a:avLst/>
            <a:gdLst/>
            <a:ahLst/>
            <a:cxnLst/>
            <a:rect l="l" t="t" r="r" b="b"/>
            <a:pathLst>
              <a:path w="9304718" h="247017">
                <a:moveTo>
                  <a:pt x="0" y="0"/>
                </a:moveTo>
                <a:lnTo>
                  <a:pt x="9304718" y="0"/>
                </a:lnTo>
                <a:lnTo>
                  <a:pt x="9304718" y="247017"/>
                </a:lnTo>
                <a:lnTo>
                  <a:pt x="0" y="2470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p:nvPr/>
        </p:nvSpPr>
        <p:spPr>
          <a:xfrm>
            <a:off x="13792993" y="466221"/>
            <a:ext cx="2081419" cy="2107766"/>
          </a:xfrm>
          <a:custGeom>
            <a:avLst/>
            <a:gdLst/>
            <a:ahLst/>
            <a:cxnLst/>
            <a:rect l="l" t="t" r="r" b="b"/>
            <a:pathLst>
              <a:path w="2081419" h="2107766">
                <a:moveTo>
                  <a:pt x="0" y="0"/>
                </a:moveTo>
                <a:lnTo>
                  <a:pt x="2081419" y="0"/>
                </a:lnTo>
                <a:lnTo>
                  <a:pt x="2081419" y="2107766"/>
                </a:lnTo>
                <a:lnTo>
                  <a:pt x="0" y="21077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p:nvPr/>
        </p:nvSpPr>
        <p:spPr>
          <a:xfrm rot="1742916">
            <a:off x="3447275" y="6049785"/>
            <a:ext cx="2556147" cy="913822"/>
          </a:xfrm>
          <a:custGeom>
            <a:avLst/>
            <a:gdLst/>
            <a:ahLst/>
            <a:cxnLst/>
            <a:rect l="l" t="t" r="r" b="b"/>
            <a:pathLst>
              <a:path w="2556147" h="913822">
                <a:moveTo>
                  <a:pt x="0" y="0"/>
                </a:moveTo>
                <a:lnTo>
                  <a:pt x="2556147" y="0"/>
                </a:lnTo>
                <a:lnTo>
                  <a:pt x="2556147" y="913823"/>
                </a:lnTo>
                <a:lnTo>
                  <a:pt x="0" y="9138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7" name="Freeform 7"/>
          <p:cNvSpPr/>
          <p:nvPr/>
        </p:nvSpPr>
        <p:spPr>
          <a:xfrm>
            <a:off x="16095213" y="0"/>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2">
              <a:extLst>
                <a:ext uri="{96DAC541-7B7A-43D3-8B79-37D633B846F1}">
                  <asvg:svgBlip xmlns:asvg="http://schemas.microsoft.com/office/drawing/2016/SVG/main" r:embed="rId3"/>
                </a:ext>
              </a:extLst>
            </a:blip>
            <a:stretch>
              <a:fillRect t="-229" b="-229"/>
            </a:stretch>
          </a:blipFill>
        </p:spPr>
        <p:txBody>
          <a:bodyPr/>
          <a:lstStyle/>
          <a:p>
            <a:endParaRPr lang="tr-TR"/>
          </a:p>
        </p:txBody>
      </p:sp>
      <p:sp>
        <p:nvSpPr>
          <p:cNvPr id="8" name="Freeform 8"/>
          <p:cNvSpPr/>
          <p:nvPr/>
        </p:nvSpPr>
        <p:spPr>
          <a:xfrm>
            <a:off x="489871" y="2478501"/>
            <a:ext cx="16474227" cy="3196492"/>
          </a:xfrm>
          <a:custGeom>
            <a:avLst/>
            <a:gdLst/>
            <a:ahLst/>
            <a:cxnLst/>
            <a:rect l="l" t="t" r="r" b="b"/>
            <a:pathLst>
              <a:path w="16474227" h="3196492">
                <a:moveTo>
                  <a:pt x="0" y="0"/>
                </a:moveTo>
                <a:lnTo>
                  <a:pt x="16474227" y="0"/>
                </a:lnTo>
                <a:lnTo>
                  <a:pt x="16474227" y="3196491"/>
                </a:lnTo>
                <a:lnTo>
                  <a:pt x="0" y="3196491"/>
                </a:lnTo>
                <a:lnTo>
                  <a:pt x="0" y="0"/>
                </a:lnTo>
                <a:close/>
              </a:path>
            </a:pathLst>
          </a:custGeom>
          <a:blipFill>
            <a:blip r:embed="rId10"/>
            <a:stretch>
              <a:fillRect/>
            </a:stretch>
          </a:blipFill>
        </p:spPr>
        <p:txBody>
          <a:bodyPr/>
          <a:lstStyle/>
          <a:p>
            <a:endParaRPr lang="tr-TR"/>
          </a:p>
        </p:txBody>
      </p:sp>
      <p:sp>
        <p:nvSpPr>
          <p:cNvPr id="9" name="Freeform 9"/>
          <p:cNvSpPr/>
          <p:nvPr/>
        </p:nvSpPr>
        <p:spPr>
          <a:xfrm>
            <a:off x="4725348" y="7526702"/>
            <a:ext cx="8707081" cy="1052504"/>
          </a:xfrm>
          <a:custGeom>
            <a:avLst/>
            <a:gdLst/>
            <a:ahLst/>
            <a:cxnLst/>
            <a:rect l="l" t="t" r="r" b="b"/>
            <a:pathLst>
              <a:path w="8707081" h="1052504">
                <a:moveTo>
                  <a:pt x="0" y="0"/>
                </a:moveTo>
                <a:lnTo>
                  <a:pt x="8707081" y="0"/>
                </a:lnTo>
                <a:lnTo>
                  <a:pt x="8707081" y="1052505"/>
                </a:lnTo>
                <a:lnTo>
                  <a:pt x="0" y="1052505"/>
                </a:lnTo>
                <a:lnTo>
                  <a:pt x="0" y="0"/>
                </a:lnTo>
                <a:close/>
              </a:path>
            </a:pathLst>
          </a:custGeom>
          <a:blipFill>
            <a:blip r:embed="rId11"/>
            <a:stretch>
              <a:fillRect/>
            </a:stretch>
          </a:blipFill>
        </p:spPr>
        <p:txBody>
          <a:bodyPr/>
          <a:lstStyle/>
          <a:p>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TextBox 2"/>
          <p:cNvSpPr txBox="1"/>
          <p:nvPr/>
        </p:nvSpPr>
        <p:spPr>
          <a:xfrm>
            <a:off x="489871" y="892864"/>
            <a:ext cx="5961657"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SIRA SİZDE!</a:t>
            </a:r>
          </a:p>
        </p:txBody>
      </p:sp>
      <p:sp>
        <p:nvSpPr>
          <p:cNvPr id="3" name="Freeform 3"/>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TextBox 4"/>
          <p:cNvSpPr txBox="1"/>
          <p:nvPr/>
        </p:nvSpPr>
        <p:spPr>
          <a:xfrm>
            <a:off x="489872" y="1672936"/>
            <a:ext cx="14195525" cy="2487625"/>
          </a:xfrm>
          <a:prstGeom prst="rect">
            <a:avLst/>
          </a:prstGeom>
        </p:spPr>
        <p:txBody>
          <a:bodyPr lIns="0" tIns="0" rIns="0" bIns="0" rtlCol="0" anchor="t">
            <a:spAutoFit/>
          </a:bodyPr>
          <a:lstStyle/>
          <a:p>
            <a:pPr algn="l">
              <a:lnSpc>
                <a:spcPts val="6540"/>
              </a:lnSpc>
              <a:spcBef>
                <a:spcPct val="0"/>
              </a:spcBef>
            </a:pPr>
            <a:r>
              <a:rPr lang="en-US" sz="4671" b="1">
                <a:solidFill>
                  <a:srgbClr val="061C5B"/>
                </a:solidFill>
                <a:latin typeface="Arimo Bold"/>
                <a:ea typeface="Arimo Bold"/>
                <a:cs typeface="Arimo Bold"/>
                <a:sym typeface="Arimo Bold"/>
              </a:rPr>
              <a:t>Kullanıcıdan pozitif bir sayı alana kadar döngüyü devam ettiren ve doğru bir sayı alındığında ekrana yazdıran programı yazınız.</a:t>
            </a:r>
          </a:p>
        </p:txBody>
      </p:sp>
      <p:sp>
        <p:nvSpPr>
          <p:cNvPr id="5" name="Freeform 5"/>
          <p:cNvSpPr/>
          <p:nvPr/>
        </p:nvSpPr>
        <p:spPr>
          <a:xfrm>
            <a:off x="2130855" y="5143500"/>
            <a:ext cx="14026290" cy="786004"/>
          </a:xfrm>
          <a:custGeom>
            <a:avLst/>
            <a:gdLst/>
            <a:ahLst/>
            <a:cxnLst/>
            <a:rect l="l" t="t" r="r" b="b"/>
            <a:pathLst>
              <a:path w="14026290" h="786004">
                <a:moveTo>
                  <a:pt x="0" y="0"/>
                </a:moveTo>
                <a:lnTo>
                  <a:pt x="14026290" y="0"/>
                </a:lnTo>
                <a:lnTo>
                  <a:pt x="14026290" y="786004"/>
                </a:lnTo>
                <a:lnTo>
                  <a:pt x="0" y="786004"/>
                </a:lnTo>
                <a:lnTo>
                  <a:pt x="0" y="0"/>
                </a:lnTo>
                <a:close/>
              </a:path>
            </a:pathLst>
          </a:custGeom>
          <a:blipFill>
            <a:blip r:embed="rId4"/>
            <a:stretch>
              <a:fillRect b="-345421"/>
            </a:stretch>
          </a:blipFill>
        </p:spPr>
        <p:txBody>
          <a:bodyPr/>
          <a:lstStyle/>
          <a:p>
            <a:endParaRPr lang="tr-TR"/>
          </a:p>
        </p:txBody>
      </p:sp>
      <p:sp>
        <p:nvSpPr>
          <p:cNvPr id="6" name="Freeform 6"/>
          <p:cNvSpPr/>
          <p:nvPr/>
        </p:nvSpPr>
        <p:spPr>
          <a:xfrm>
            <a:off x="13241172" y="-40329"/>
            <a:ext cx="5046828" cy="6008129"/>
          </a:xfrm>
          <a:custGeom>
            <a:avLst/>
            <a:gdLst/>
            <a:ahLst/>
            <a:cxnLst/>
            <a:rect l="l" t="t" r="r" b="b"/>
            <a:pathLst>
              <a:path w="5046828" h="6008129">
                <a:moveTo>
                  <a:pt x="0" y="0"/>
                </a:moveTo>
                <a:lnTo>
                  <a:pt x="5046828" y="0"/>
                </a:lnTo>
                <a:lnTo>
                  <a:pt x="5046828" y="6008129"/>
                </a:lnTo>
                <a:lnTo>
                  <a:pt x="0" y="6008129"/>
                </a:lnTo>
                <a:lnTo>
                  <a:pt x="0" y="0"/>
                </a:lnTo>
                <a:close/>
              </a:path>
            </a:pathLst>
          </a:custGeom>
          <a:blipFill>
            <a:blip r:embed="rId5"/>
            <a:stretch>
              <a:fillRect/>
            </a:stretch>
          </a:blipFill>
        </p:spPr>
        <p:txBody>
          <a:bodyPr/>
          <a:lstStyle/>
          <a:p>
            <a:endParaRPr lang="tr-TR"/>
          </a:p>
        </p:txBody>
      </p:sp>
      <p:sp>
        <p:nvSpPr>
          <p:cNvPr id="7" name="Freeform 7"/>
          <p:cNvSpPr/>
          <p:nvPr/>
        </p:nvSpPr>
        <p:spPr>
          <a:xfrm>
            <a:off x="2130855" y="5929504"/>
            <a:ext cx="14026290" cy="731703"/>
          </a:xfrm>
          <a:custGeom>
            <a:avLst/>
            <a:gdLst/>
            <a:ahLst/>
            <a:cxnLst/>
            <a:rect l="l" t="t" r="r" b="b"/>
            <a:pathLst>
              <a:path w="14026290" h="731703">
                <a:moveTo>
                  <a:pt x="0" y="0"/>
                </a:moveTo>
                <a:lnTo>
                  <a:pt x="14026290" y="0"/>
                </a:lnTo>
                <a:lnTo>
                  <a:pt x="14026290" y="731703"/>
                </a:lnTo>
                <a:lnTo>
                  <a:pt x="0" y="731703"/>
                </a:lnTo>
                <a:lnTo>
                  <a:pt x="0" y="0"/>
                </a:lnTo>
                <a:close/>
              </a:path>
            </a:pathLst>
          </a:custGeom>
          <a:blipFill>
            <a:blip r:embed="rId4"/>
            <a:stretch>
              <a:fillRect t="-115027" b="-263449"/>
            </a:stretch>
          </a:blipFill>
        </p:spPr>
        <p:txBody>
          <a:bodyPr/>
          <a:lstStyle/>
          <a:p>
            <a:endParaRPr lang="tr-TR"/>
          </a:p>
        </p:txBody>
      </p:sp>
      <p:sp>
        <p:nvSpPr>
          <p:cNvPr id="8" name="Freeform 8"/>
          <p:cNvSpPr/>
          <p:nvPr/>
        </p:nvSpPr>
        <p:spPr>
          <a:xfrm>
            <a:off x="2130855" y="6661207"/>
            <a:ext cx="14026290" cy="898512"/>
          </a:xfrm>
          <a:custGeom>
            <a:avLst/>
            <a:gdLst/>
            <a:ahLst/>
            <a:cxnLst/>
            <a:rect l="l" t="t" r="r" b="b"/>
            <a:pathLst>
              <a:path w="14026290" h="898512">
                <a:moveTo>
                  <a:pt x="0" y="0"/>
                </a:moveTo>
                <a:lnTo>
                  <a:pt x="14026290" y="0"/>
                </a:lnTo>
                <a:lnTo>
                  <a:pt x="14026290" y="898512"/>
                </a:lnTo>
                <a:lnTo>
                  <a:pt x="0" y="898512"/>
                </a:lnTo>
                <a:lnTo>
                  <a:pt x="0" y="0"/>
                </a:lnTo>
                <a:close/>
              </a:path>
            </a:pathLst>
          </a:custGeom>
          <a:blipFill>
            <a:blip r:embed="rId4"/>
            <a:stretch>
              <a:fillRect t="-159714" b="-129932"/>
            </a:stretch>
          </a:blipFill>
        </p:spPr>
        <p:txBody>
          <a:bodyPr/>
          <a:lstStyle/>
          <a:p>
            <a:endParaRPr lang="tr-TR"/>
          </a:p>
        </p:txBody>
      </p:sp>
      <p:sp>
        <p:nvSpPr>
          <p:cNvPr id="9" name="Freeform 9"/>
          <p:cNvSpPr/>
          <p:nvPr/>
        </p:nvSpPr>
        <p:spPr>
          <a:xfrm>
            <a:off x="2130855" y="7505970"/>
            <a:ext cx="14026290" cy="866547"/>
          </a:xfrm>
          <a:custGeom>
            <a:avLst/>
            <a:gdLst/>
            <a:ahLst/>
            <a:cxnLst/>
            <a:rect l="l" t="t" r="r" b="b"/>
            <a:pathLst>
              <a:path w="14026290" h="866547">
                <a:moveTo>
                  <a:pt x="0" y="0"/>
                </a:moveTo>
                <a:lnTo>
                  <a:pt x="14026290" y="0"/>
                </a:lnTo>
                <a:lnTo>
                  <a:pt x="14026290" y="866547"/>
                </a:lnTo>
                <a:lnTo>
                  <a:pt x="0" y="866547"/>
                </a:lnTo>
                <a:lnTo>
                  <a:pt x="0" y="0"/>
                </a:lnTo>
                <a:close/>
              </a:path>
            </a:pathLst>
          </a:custGeom>
          <a:blipFill>
            <a:blip r:embed="rId4"/>
            <a:stretch>
              <a:fillRect t="-266423" b="-37597"/>
            </a:stretch>
          </a:blipFill>
        </p:spPr>
        <p:txBody>
          <a:bodyPr/>
          <a:lstStyle/>
          <a:p>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892864"/>
            <a:ext cx="10261072" cy="705321"/>
          </a:xfrm>
          <a:prstGeom prst="rect">
            <a:avLst/>
          </a:prstGeom>
        </p:spPr>
        <p:txBody>
          <a:bodyPr wrap="square" lIns="0" tIns="0" rIns="0" bIns="0" rtlCol="0" anchor="t">
            <a:spAutoFit/>
          </a:bodyPr>
          <a:lstStyle/>
          <a:p>
            <a:pPr marL="0" lvl="0" indent="0" algn="l">
              <a:lnSpc>
                <a:spcPts val="5459"/>
              </a:lnSpc>
              <a:spcBef>
                <a:spcPct val="0"/>
              </a:spcBef>
            </a:pPr>
            <a:r>
              <a:rPr lang="en-US" sz="5999" b="1" dirty="0">
                <a:solidFill>
                  <a:srgbClr val="061C5B"/>
                </a:solidFill>
                <a:latin typeface="Arimo Bold"/>
                <a:ea typeface="Arimo Bold"/>
                <a:cs typeface="Arimo Bold"/>
                <a:sym typeface="Arimo Bold"/>
              </a:rPr>
              <a:t>CONTİNUE KULLANIMI</a:t>
            </a:r>
          </a:p>
        </p:txBody>
      </p:sp>
      <p:sp>
        <p:nvSpPr>
          <p:cNvPr id="7" name="Freeform 7"/>
          <p:cNvSpPr/>
          <p:nvPr/>
        </p:nvSpPr>
        <p:spPr>
          <a:xfrm>
            <a:off x="489871" y="1434467"/>
            <a:ext cx="8372818" cy="222277"/>
          </a:xfrm>
          <a:custGeom>
            <a:avLst/>
            <a:gdLst/>
            <a:ahLst/>
            <a:cxnLst/>
            <a:rect l="l" t="t" r="r" b="b"/>
            <a:pathLst>
              <a:path w="8372818" h="222277">
                <a:moveTo>
                  <a:pt x="0" y="0"/>
                </a:moveTo>
                <a:lnTo>
                  <a:pt x="8372819" y="0"/>
                </a:lnTo>
                <a:lnTo>
                  <a:pt x="8372819" y="222277"/>
                </a:lnTo>
                <a:lnTo>
                  <a:pt x="0" y="2222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9144000" y="1824564"/>
            <a:ext cx="8702862" cy="3966349"/>
          </a:xfrm>
          <a:custGeom>
            <a:avLst/>
            <a:gdLst/>
            <a:ahLst/>
            <a:cxnLst/>
            <a:rect l="l" t="t" r="r" b="b"/>
            <a:pathLst>
              <a:path w="8702862" h="3966349">
                <a:moveTo>
                  <a:pt x="0" y="0"/>
                </a:moveTo>
                <a:lnTo>
                  <a:pt x="8702862" y="0"/>
                </a:lnTo>
                <a:lnTo>
                  <a:pt x="8702862" y="3966348"/>
                </a:lnTo>
                <a:lnTo>
                  <a:pt x="0" y="3966348"/>
                </a:lnTo>
                <a:lnTo>
                  <a:pt x="0" y="0"/>
                </a:lnTo>
                <a:close/>
              </a:path>
            </a:pathLst>
          </a:custGeom>
          <a:blipFill>
            <a:blip r:embed="rId9"/>
            <a:stretch>
              <a:fillRect/>
            </a:stretch>
          </a:blipFill>
        </p:spPr>
        <p:txBody>
          <a:bodyPr/>
          <a:lstStyle/>
          <a:p>
            <a:endParaRPr lang="tr-TR"/>
          </a:p>
        </p:txBody>
      </p:sp>
      <p:sp>
        <p:nvSpPr>
          <p:cNvPr id="9" name="Freeform 9"/>
          <p:cNvSpPr/>
          <p:nvPr/>
        </p:nvSpPr>
        <p:spPr>
          <a:xfrm>
            <a:off x="13335857" y="6391591"/>
            <a:ext cx="1043727" cy="3376764"/>
          </a:xfrm>
          <a:custGeom>
            <a:avLst/>
            <a:gdLst/>
            <a:ahLst/>
            <a:cxnLst/>
            <a:rect l="l" t="t" r="r" b="b"/>
            <a:pathLst>
              <a:path w="1043727" h="3376764">
                <a:moveTo>
                  <a:pt x="0" y="0"/>
                </a:moveTo>
                <a:lnTo>
                  <a:pt x="1043727" y="0"/>
                </a:lnTo>
                <a:lnTo>
                  <a:pt x="1043727" y="3376765"/>
                </a:lnTo>
                <a:lnTo>
                  <a:pt x="0" y="3376765"/>
                </a:lnTo>
                <a:lnTo>
                  <a:pt x="0" y="0"/>
                </a:lnTo>
                <a:close/>
              </a:path>
            </a:pathLst>
          </a:custGeom>
          <a:blipFill>
            <a:blip r:embed="rId10"/>
            <a:stretch>
              <a:fillRect/>
            </a:stretch>
          </a:blipFill>
        </p:spPr>
        <p:txBody>
          <a:bodyPr/>
          <a:lstStyle/>
          <a:p>
            <a:endParaRPr lang="tr-TR"/>
          </a:p>
        </p:txBody>
      </p:sp>
      <p:sp>
        <p:nvSpPr>
          <p:cNvPr id="10" name="TextBox 10"/>
          <p:cNvSpPr txBox="1"/>
          <p:nvPr/>
        </p:nvSpPr>
        <p:spPr>
          <a:xfrm>
            <a:off x="694814" y="2261082"/>
            <a:ext cx="8803268" cy="6537071"/>
          </a:xfrm>
          <a:prstGeom prst="rect">
            <a:avLst/>
          </a:prstGeom>
        </p:spPr>
        <p:txBody>
          <a:bodyPr lIns="0" tIns="0" rIns="0" bIns="0" rtlCol="0" anchor="t">
            <a:spAutoFit/>
          </a:bodyPr>
          <a:lstStyle/>
          <a:p>
            <a:pPr algn="l">
              <a:lnSpc>
                <a:spcPts val="5750"/>
              </a:lnSpc>
            </a:pPr>
            <a:r>
              <a:rPr lang="en-US" sz="5093" b="1" spc="-224">
                <a:solidFill>
                  <a:srgbClr val="061C5B"/>
                </a:solidFill>
                <a:latin typeface="Arimo Bold"/>
                <a:ea typeface="Arimo Bold"/>
                <a:cs typeface="Arimo Bold"/>
                <a:sym typeface="Arimo Bold"/>
              </a:rPr>
              <a:t>Continue, döngüdeki o anki iterasyonu atlayarak bir sonraki iterasyona geçmenizi sağlar. </a:t>
            </a:r>
          </a:p>
          <a:p>
            <a:pPr algn="l">
              <a:lnSpc>
                <a:spcPts val="5750"/>
              </a:lnSpc>
            </a:pPr>
            <a:endParaRPr lang="en-US" sz="5093" b="1" spc="-224">
              <a:solidFill>
                <a:srgbClr val="061C5B"/>
              </a:solidFill>
              <a:latin typeface="Arimo Bold"/>
              <a:ea typeface="Arimo Bold"/>
              <a:cs typeface="Arimo Bold"/>
              <a:sym typeface="Arimo Bold"/>
            </a:endParaRPr>
          </a:p>
          <a:p>
            <a:pPr marL="0" lvl="0" indent="0" algn="l">
              <a:lnSpc>
                <a:spcPts val="5755"/>
              </a:lnSpc>
              <a:spcBef>
                <a:spcPct val="0"/>
              </a:spcBef>
            </a:pPr>
            <a:r>
              <a:rPr lang="en-US" sz="5093" b="1" spc="-228">
                <a:solidFill>
                  <a:srgbClr val="061C5B"/>
                </a:solidFill>
                <a:latin typeface="Arimo Bold"/>
                <a:ea typeface="Arimo Bold"/>
                <a:cs typeface="Arimo Bold"/>
                <a:sym typeface="Arimo Bold"/>
              </a:rPr>
              <a:t>Continue kullanıldığında, döngüdeki geri kalan kodlar atlanır ve kontrol döngünün başına geri döner.</a:t>
            </a:r>
          </a:p>
        </p:txBody>
      </p:sp>
      <p:sp>
        <p:nvSpPr>
          <p:cNvPr id="11" name="Freeform 11"/>
          <p:cNvSpPr/>
          <p:nvPr/>
        </p:nvSpPr>
        <p:spPr>
          <a:xfrm rot="-9036545" flipH="1">
            <a:off x="10024642" y="6391591"/>
            <a:ext cx="2556147" cy="913822"/>
          </a:xfrm>
          <a:custGeom>
            <a:avLst/>
            <a:gdLst/>
            <a:ahLst/>
            <a:cxnLst/>
            <a:rect l="l" t="t" r="r" b="b"/>
            <a:pathLst>
              <a:path w="2556147" h="913822">
                <a:moveTo>
                  <a:pt x="2556147" y="0"/>
                </a:moveTo>
                <a:lnTo>
                  <a:pt x="0" y="0"/>
                </a:lnTo>
                <a:lnTo>
                  <a:pt x="0" y="913823"/>
                </a:lnTo>
                <a:lnTo>
                  <a:pt x="2556147" y="913823"/>
                </a:lnTo>
                <a:lnTo>
                  <a:pt x="2556147"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7" y="892864"/>
            <a:ext cx="8574765" cy="705321"/>
          </a:xfrm>
          <a:prstGeom prst="rect">
            <a:avLst/>
          </a:prstGeom>
        </p:spPr>
        <p:txBody>
          <a:bodyPr wrap="square" lIns="0" tIns="0" rIns="0" bIns="0" rtlCol="0" anchor="t">
            <a:spAutoFit/>
          </a:bodyPr>
          <a:lstStyle/>
          <a:p>
            <a:pPr marL="0" lvl="0" indent="0" algn="l">
              <a:lnSpc>
                <a:spcPts val="5459"/>
              </a:lnSpc>
              <a:spcBef>
                <a:spcPct val="0"/>
              </a:spcBef>
            </a:pPr>
            <a:r>
              <a:rPr lang="en-US" sz="5999" b="1" dirty="0">
                <a:solidFill>
                  <a:srgbClr val="061C5B"/>
                </a:solidFill>
                <a:latin typeface="Arimo Bold"/>
                <a:ea typeface="Arimo Bold"/>
                <a:cs typeface="Arimo Bold"/>
                <a:sym typeface="Arimo Bold"/>
              </a:rPr>
              <a:t>BREAK KULLANIMI</a:t>
            </a:r>
          </a:p>
        </p:txBody>
      </p:sp>
      <p:sp>
        <p:nvSpPr>
          <p:cNvPr id="7" name="Freeform 7"/>
          <p:cNvSpPr/>
          <p:nvPr/>
        </p:nvSpPr>
        <p:spPr>
          <a:xfrm>
            <a:off x="489871" y="1434467"/>
            <a:ext cx="8372818" cy="222277"/>
          </a:xfrm>
          <a:custGeom>
            <a:avLst/>
            <a:gdLst/>
            <a:ahLst/>
            <a:cxnLst/>
            <a:rect l="l" t="t" r="r" b="b"/>
            <a:pathLst>
              <a:path w="8372818" h="222277">
                <a:moveTo>
                  <a:pt x="0" y="0"/>
                </a:moveTo>
                <a:lnTo>
                  <a:pt x="8372819" y="0"/>
                </a:lnTo>
                <a:lnTo>
                  <a:pt x="8372819" y="222277"/>
                </a:lnTo>
                <a:lnTo>
                  <a:pt x="0" y="2222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rot="-9036545" flipH="1">
            <a:off x="8922427" y="6317800"/>
            <a:ext cx="2556147" cy="913822"/>
          </a:xfrm>
          <a:custGeom>
            <a:avLst/>
            <a:gdLst/>
            <a:ahLst/>
            <a:cxnLst/>
            <a:rect l="l" t="t" r="r" b="b"/>
            <a:pathLst>
              <a:path w="2556147" h="913822">
                <a:moveTo>
                  <a:pt x="2556147" y="0"/>
                </a:moveTo>
                <a:lnTo>
                  <a:pt x="0" y="0"/>
                </a:lnTo>
                <a:lnTo>
                  <a:pt x="0" y="913822"/>
                </a:lnTo>
                <a:lnTo>
                  <a:pt x="2556147" y="913822"/>
                </a:lnTo>
                <a:lnTo>
                  <a:pt x="255614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9" name="Freeform 9"/>
          <p:cNvSpPr/>
          <p:nvPr/>
        </p:nvSpPr>
        <p:spPr>
          <a:xfrm>
            <a:off x="8526040" y="1545605"/>
            <a:ext cx="9387056" cy="4203768"/>
          </a:xfrm>
          <a:custGeom>
            <a:avLst/>
            <a:gdLst/>
            <a:ahLst/>
            <a:cxnLst/>
            <a:rect l="l" t="t" r="r" b="b"/>
            <a:pathLst>
              <a:path w="9387056" h="4203768">
                <a:moveTo>
                  <a:pt x="0" y="0"/>
                </a:moveTo>
                <a:lnTo>
                  <a:pt x="9387056" y="0"/>
                </a:lnTo>
                <a:lnTo>
                  <a:pt x="9387056" y="4203769"/>
                </a:lnTo>
                <a:lnTo>
                  <a:pt x="0" y="4203769"/>
                </a:lnTo>
                <a:lnTo>
                  <a:pt x="0" y="0"/>
                </a:lnTo>
                <a:close/>
              </a:path>
            </a:pathLst>
          </a:custGeom>
          <a:blipFill>
            <a:blip r:embed="rId11"/>
            <a:stretch>
              <a:fillRect/>
            </a:stretch>
          </a:blipFill>
        </p:spPr>
        <p:txBody>
          <a:bodyPr/>
          <a:lstStyle/>
          <a:p>
            <a:endParaRPr lang="tr-TR"/>
          </a:p>
        </p:txBody>
      </p:sp>
      <p:sp>
        <p:nvSpPr>
          <p:cNvPr id="10" name="Freeform 10"/>
          <p:cNvSpPr/>
          <p:nvPr/>
        </p:nvSpPr>
        <p:spPr>
          <a:xfrm>
            <a:off x="11538312" y="6545644"/>
            <a:ext cx="6436699" cy="3159405"/>
          </a:xfrm>
          <a:custGeom>
            <a:avLst/>
            <a:gdLst/>
            <a:ahLst/>
            <a:cxnLst/>
            <a:rect l="l" t="t" r="r" b="b"/>
            <a:pathLst>
              <a:path w="6436699" h="3159405">
                <a:moveTo>
                  <a:pt x="0" y="0"/>
                </a:moveTo>
                <a:lnTo>
                  <a:pt x="6436699" y="0"/>
                </a:lnTo>
                <a:lnTo>
                  <a:pt x="6436699" y="3159405"/>
                </a:lnTo>
                <a:lnTo>
                  <a:pt x="0" y="3159405"/>
                </a:lnTo>
                <a:lnTo>
                  <a:pt x="0" y="0"/>
                </a:lnTo>
                <a:close/>
              </a:path>
            </a:pathLst>
          </a:custGeom>
          <a:blipFill>
            <a:blip r:embed="rId12"/>
            <a:stretch>
              <a:fillRect/>
            </a:stretch>
          </a:blipFill>
        </p:spPr>
        <p:txBody>
          <a:bodyPr/>
          <a:lstStyle/>
          <a:p>
            <a:endParaRPr lang="tr-TR"/>
          </a:p>
        </p:txBody>
      </p:sp>
      <p:sp>
        <p:nvSpPr>
          <p:cNvPr id="11" name="TextBox 11"/>
          <p:cNvSpPr txBox="1"/>
          <p:nvPr/>
        </p:nvSpPr>
        <p:spPr>
          <a:xfrm>
            <a:off x="694814" y="2261082"/>
            <a:ext cx="8574765" cy="6537071"/>
          </a:xfrm>
          <a:prstGeom prst="rect">
            <a:avLst/>
          </a:prstGeom>
        </p:spPr>
        <p:txBody>
          <a:bodyPr lIns="0" tIns="0" rIns="0" bIns="0" rtlCol="0" anchor="t">
            <a:spAutoFit/>
          </a:bodyPr>
          <a:lstStyle/>
          <a:p>
            <a:pPr algn="l">
              <a:lnSpc>
                <a:spcPts val="5750"/>
              </a:lnSpc>
            </a:pPr>
            <a:r>
              <a:rPr lang="en-US" sz="5093" b="1" spc="-224">
                <a:solidFill>
                  <a:srgbClr val="061C5B"/>
                </a:solidFill>
                <a:latin typeface="Arimo Bold"/>
                <a:ea typeface="Arimo Bold"/>
                <a:cs typeface="Arimo Bold"/>
                <a:sym typeface="Arimo Bold"/>
              </a:rPr>
              <a:t>Döngüyü tamamen sona erdirir</a:t>
            </a:r>
          </a:p>
          <a:p>
            <a:pPr algn="l">
              <a:lnSpc>
                <a:spcPts val="5750"/>
              </a:lnSpc>
            </a:pPr>
            <a:endParaRPr lang="en-US" sz="5093" b="1" spc="-224">
              <a:solidFill>
                <a:srgbClr val="061C5B"/>
              </a:solidFill>
              <a:latin typeface="Arimo Bold"/>
              <a:ea typeface="Arimo Bold"/>
              <a:cs typeface="Arimo Bold"/>
              <a:sym typeface="Arimo Bold"/>
            </a:endParaRPr>
          </a:p>
          <a:p>
            <a:pPr marL="0" lvl="0" indent="0" algn="l">
              <a:lnSpc>
                <a:spcPts val="5755"/>
              </a:lnSpc>
              <a:spcBef>
                <a:spcPct val="0"/>
              </a:spcBef>
            </a:pPr>
            <a:r>
              <a:rPr lang="en-US" sz="5093" b="1" spc="-228">
                <a:solidFill>
                  <a:srgbClr val="061C5B"/>
                </a:solidFill>
                <a:latin typeface="Arimo Bold"/>
                <a:ea typeface="Arimo Bold"/>
                <a:cs typeface="Arimo Bold"/>
                <a:sym typeface="Arimo Bold"/>
              </a:rPr>
              <a:t>Koşul sağlandığında, döngüden çıkmanızı sağlar. Break ,döngü içindeki herhangi bir yerden çağrılabilir ve döngünün kontrolünü hemen dışarı çıkarır.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TextBox 2"/>
          <p:cNvSpPr txBox="1"/>
          <p:nvPr/>
        </p:nvSpPr>
        <p:spPr>
          <a:xfrm>
            <a:off x="489871" y="892864"/>
            <a:ext cx="10325839"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BASİT UYGULAMALAR</a:t>
            </a:r>
          </a:p>
        </p:txBody>
      </p:sp>
      <p:sp>
        <p:nvSpPr>
          <p:cNvPr id="3" name="Freeform 3"/>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TextBox 4"/>
          <p:cNvSpPr txBox="1"/>
          <p:nvPr/>
        </p:nvSpPr>
        <p:spPr>
          <a:xfrm>
            <a:off x="489871" y="2033029"/>
            <a:ext cx="13447380" cy="7453709"/>
          </a:xfrm>
          <a:prstGeom prst="rect">
            <a:avLst/>
          </a:prstGeom>
        </p:spPr>
        <p:txBody>
          <a:bodyPr lIns="0" tIns="0" rIns="0" bIns="0" rtlCol="0" anchor="t">
            <a:spAutoFit/>
          </a:bodyPr>
          <a:lstStyle/>
          <a:p>
            <a:pPr algn="l">
              <a:lnSpc>
                <a:spcPts val="6540"/>
              </a:lnSpc>
            </a:pPr>
            <a:r>
              <a:rPr lang="en-US" sz="4671" b="1">
                <a:solidFill>
                  <a:srgbClr val="061C5B"/>
                </a:solidFill>
                <a:latin typeface="Arimo Bold"/>
                <a:ea typeface="Arimo Bold"/>
                <a:cs typeface="Arimo Bold"/>
                <a:sym typeface="Arimo Bold"/>
              </a:rPr>
              <a:t>1.Kullanıcıdan bir kelime alın ve bu kelimenin her harfini ayrı ayrı yazdıran bir döngü oluşturun.</a:t>
            </a:r>
          </a:p>
          <a:p>
            <a:pPr algn="l">
              <a:lnSpc>
                <a:spcPts val="6540"/>
              </a:lnSpc>
            </a:pPr>
            <a:endParaRPr lang="en-US" sz="4671" b="1">
              <a:solidFill>
                <a:srgbClr val="061C5B"/>
              </a:solidFill>
              <a:latin typeface="Arimo Bold"/>
              <a:ea typeface="Arimo Bold"/>
              <a:cs typeface="Arimo Bold"/>
              <a:sym typeface="Arimo Bold"/>
            </a:endParaRPr>
          </a:p>
          <a:p>
            <a:pPr algn="l">
              <a:lnSpc>
                <a:spcPts val="6540"/>
              </a:lnSpc>
            </a:pPr>
            <a:r>
              <a:rPr lang="en-US" sz="4671" b="1">
                <a:solidFill>
                  <a:srgbClr val="061C5B"/>
                </a:solidFill>
                <a:latin typeface="Arimo Bold"/>
                <a:ea typeface="Arimo Bold"/>
                <a:cs typeface="Arimo Bold"/>
                <a:sym typeface="Arimo Bold"/>
              </a:rPr>
              <a:t>2. Döngüleri kullanarak faktöriyel hesaplayan bir program yazınız.</a:t>
            </a:r>
          </a:p>
          <a:p>
            <a:pPr algn="l">
              <a:lnSpc>
                <a:spcPts val="6540"/>
              </a:lnSpc>
            </a:pPr>
            <a:endParaRPr lang="en-US" sz="4671" b="1">
              <a:solidFill>
                <a:srgbClr val="061C5B"/>
              </a:solidFill>
              <a:latin typeface="Arimo Bold"/>
              <a:ea typeface="Arimo Bold"/>
              <a:cs typeface="Arimo Bold"/>
              <a:sym typeface="Arimo Bold"/>
            </a:endParaRPr>
          </a:p>
          <a:p>
            <a:pPr algn="l">
              <a:lnSpc>
                <a:spcPts val="6540"/>
              </a:lnSpc>
            </a:pPr>
            <a:r>
              <a:rPr lang="en-US" sz="4671" b="1">
                <a:solidFill>
                  <a:srgbClr val="061C5B"/>
                </a:solidFill>
                <a:latin typeface="Arimo Bold"/>
                <a:ea typeface="Arimo Bold"/>
                <a:cs typeface="Arimo Bold"/>
                <a:sym typeface="Arimo Bold"/>
              </a:rPr>
              <a:t>3.Random ile basit bir sayı tahmin oyunu tasarlayınız.</a:t>
            </a:r>
          </a:p>
        </p:txBody>
      </p:sp>
      <p:sp>
        <p:nvSpPr>
          <p:cNvPr id="5" name="Freeform 5"/>
          <p:cNvSpPr/>
          <p:nvPr/>
        </p:nvSpPr>
        <p:spPr>
          <a:xfrm>
            <a:off x="13241172" y="-40329"/>
            <a:ext cx="5046828" cy="6008129"/>
          </a:xfrm>
          <a:custGeom>
            <a:avLst/>
            <a:gdLst/>
            <a:ahLst/>
            <a:cxnLst/>
            <a:rect l="l" t="t" r="r" b="b"/>
            <a:pathLst>
              <a:path w="5046828" h="6008129">
                <a:moveTo>
                  <a:pt x="0" y="0"/>
                </a:moveTo>
                <a:lnTo>
                  <a:pt x="5046828" y="0"/>
                </a:lnTo>
                <a:lnTo>
                  <a:pt x="5046828" y="6008129"/>
                </a:lnTo>
                <a:lnTo>
                  <a:pt x="0" y="6008129"/>
                </a:lnTo>
                <a:lnTo>
                  <a:pt x="0" y="0"/>
                </a:lnTo>
                <a:close/>
              </a:path>
            </a:pathLst>
          </a:custGeom>
          <a:blipFill>
            <a:blip r:embed="rId4"/>
            <a:stretch>
              <a:fillRect/>
            </a:stretch>
          </a:blipFill>
        </p:spPr>
        <p:txBody>
          <a:bodyPr/>
          <a:lstStyle/>
          <a:p>
            <a:endParaRPr lang="tr-T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Freeform 2"/>
          <p:cNvSpPr/>
          <p:nvPr/>
        </p:nvSpPr>
        <p:spPr>
          <a:xfrm>
            <a:off x="-1375647" y="9071841"/>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2">
              <a:extLst>
                <a:ext uri="{96DAC541-7B7A-43D3-8B79-37D633B846F1}">
                  <asvg:svgBlip xmlns:asvg="http://schemas.microsoft.com/office/drawing/2016/SVG/main" r:embed="rId3"/>
                </a:ext>
              </a:extLst>
            </a:blip>
            <a:stretch>
              <a:fillRect t="-229" b="-229"/>
            </a:stretch>
          </a:blipFill>
        </p:spPr>
        <p:txBody>
          <a:bodyPr/>
          <a:lstStyle/>
          <a:p>
            <a:endParaRPr lang="tr-TR"/>
          </a:p>
        </p:txBody>
      </p:sp>
      <p:sp>
        <p:nvSpPr>
          <p:cNvPr id="3" name="Freeform 3"/>
          <p:cNvSpPr/>
          <p:nvPr/>
        </p:nvSpPr>
        <p:spPr>
          <a:xfrm>
            <a:off x="16095213" y="0"/>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2">
              <a:extLst>
                <a:ext uri="{96DAC541-7B7A-43D3-8B79-37D633B846F1}">
                  <asvg:svgBlip xmlns:asvg="http://schemas.microsoft.com/office/drawing/2016/SVG/main" r:embed="rId3"/>
                </a:ext>
              </a:extLst>
            </a:blip>
            <a:stretch>
              <a:fillRect t="-229" b="-229"/>
            </a:stretch>
          </a:blipFill>
        </p:spPr>
        <p:txBody>
          <a:bodyPr/>
          <a:lstStyle/>
          <a:p>
            <a:endParaRPr lang="tr-TR"/>
          </a:p>
        </p:txBody>
      </p:sp>
      <p:sp>
        <p:nvSpPr>
          <p:cNvPr id="4" name="Freeform 4"/>
          <p:cNvSpPr/>
          <p:nvPr/>
        </p:nvSpPr>
        <p:spPr>
          <a:xfrm>
            <a:off x="1028700" y="4508749"/>
            <a:ext cx="12693803" cy="5551407"/>
          </a:xfrm>
          <a:custGeom>
            <a:avLst/>
            <a:gdLst/>
            <a:ahLst/>
            <a:cxnLst/>
            <a:rect l="l" t="t" r="r" b="b"/>
            <a:pathLst>
              <a:path w="12693803" h="5551407">
                <a:moveTo>
                  <a:pt x="0" y="0"/>
                </a:moveTo>
                <a:lnTo>
                  <a:pt x="12693803" y="0"/>
                </a:lnTo>
                <a:lnTo>
                  <a:pt x="12693803" y="5551407"/>
                </a:lnTo>
                <a:lnTo>
                  <a:pt x="0" y="5551407"/>
                </a:lnTo>
                <a:lnTo>
                  <a:pt x="0" y="0"/>
                </a:lnTo>
                <a:close/>
              </a:path>
            </a:pathLst>
          </a:custGeom>
          <a:blipFill>
            <a:blip r:embed="rId4"/>
            <a:stretch>
              <a:fillRect b="-3327"/>
            </a:stretch>
          </a:blipFill>
        </p:spPr>
        <p:txBody>
          <a:bodyPr/>
          <a:lstStyle/>
          <a:p>
            <a:endParaRPr lang="tr-TR"/>
          </a:p>
        </p:txBody>
      </p:sp>
      <p:sp>
        <p:nvSpPr>
          <p:cNvPr id="5" name="TextBox 5"/>
          <p:cNvSpPr txBox="1"/>
          <p:nvPr/>
        </p:nvSpPr>
        <p:spPr>
          <a:xfrm>
            <a:off x="323617" y="1171575"/>
            <a:ext cx="5430570" cy="790370"/>
          </a:xfrm>
          <a:prstGeom prst="rect">
            <a:avLst/>
          </a:prstGeom>
        </p:spPr>
        <p:txBody>
          <a:bodyPr lIns="0" tIns="0" rIns="0" bIns="0" rtlCol="0" anchor="t">
            <a:spAutoFit/>
          </a:bodyPr>
          <a:lstStyle/>
          <a:p>
            <a:pPr algn="l">
              <a:lnSpc>
                <a:spcPts val="5618"/>
              </a:lnSpc>
            </a:pPr>
            <a:r>
              <a:rPr lang="en-US" sz="6174" b="1">
                <a:solidFill>
                  <a:srgbClr val="061C5B"/>
                </a:solidFill>
                <a:latin typeface="Arimo Bold"/>
                <a:ea typeface="Arimo Bold"/>
                <a:cs typeface="Arimo Bold"/>
                <a:sym typeface="Arimo Bold"/>
              </a:rPr>
              <a:t>CEVAPLAR</a:t>
            </a:r>
          </a:p>
        </p:txBody>
      </p:sp>
      <p:sp>
        <p:nvSpPr>
          <p:cNvPr id="6" name="Freeform 6"/>
          <p:cNvSpPr/>
          <p:nvPr/>
        </p:nvSpPr>
        <p:spPr>
          <a:xfrm>
            <a:off x="323617" y="1961945"/>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7" name="Freeform 7"/>
          <p:cNvSpPr/>
          <p:nvPr/>
        </p:nvSpPr>
        <p:spPr>
          <a:xfrm>
            <a:off x="4748645" y="1028700"/>
            <a:ext cx="12693803" cy="3086972"/>
          </a:xfrm>
          <a:custGeom>
            <a:avLst/>
            <a:gdLst/>
            <a:ahLst/>
            <a:cxnLst/>
            <a:rect l="l" t="t" r="r" b="b"/>
            <a:pathLst>
              <a:path w="12693803" h="3086972">
                <a:moveTo>
                  <a:pt x="0" y="0"/>
                </a:moveTo>
                <a:lnTo>
                  <a:pt x="12693804" y="0"/>
                </a:lnTo>
                <a:lnTo>
                  <a:pt x="12693804" y="3086972"/>
                </a:lnTo>
                <a:lnTo>
                  <a:pt x="0" y="3086972"/>
                </a:lnTo>
                <a:lnTo>
                  <a:pt x="0" y="0"/>
                </a:lnTo>
                <a:close/>
              </a:path>
            </a:pathLst>
          </a:custGeom>
          <a:blipFill>
            <a:blip r:embed="rId7"/>
            <a:stretch>
              <a:fillRect r="-3025"/>
            </a:stretch>
          </a:blipFill>
        </p:spPr>
        <p:txBody>
          <a:bodyPr/>
          <a:lstStyle/>
          <a:p>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Freeform 2"/>
          <p:cNvSpPr/>
          <p:nvPr/>
        </p:nvSpPr>
        <p:spPr>
          <a:xfrm>
            <a:off x="4267841" y="348609"/>
            <a:ext cx="10575034" cy="9589782"/>
          </a:xfrm>
          <a:custGeom>
            <a:avLst/>
            <a:gdLst/>
            <a:ahLst/>
            <a:cxnLst/>
            <a:rect l="l" t="t" r="r" b="b"/>
            <a:pathLst>
              <a:path w="10575034" h="9589782">
                <a:moveTo>
                  <a:pt x="0" y="0"/>
                </a:moveTo>
                <a:lnTo>
                  <a:pt x="10575034" y="0"/>
                </a:lnTo>
                <a:lnTo>
                  <a:pt x="10575034" y="9589782"/>
                </a:lnTo>
                <a:lnTo>
                  <a:pt x="0" y="9589782"/>
                </a:lnTo>
                <a:lnTo>
                  <a:pt x="0" y="0"/>
                </a:lnTo>
                <a:close/>
              </a:path>
            </a:pathLst>
          </a:custGeom>
          <a:blipFill>
            <a:blip r:embed="rId2"/>
            <a:stretch>
              <a:fillRect/>
            </a:stretch>
          </a:blipFill>
        </p:spPr>
        <p:txBody>
          <a:bodyPr/>
          <a:lstStyle/>
          <a:p>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38" b="-9238"/>
              </a:stretch>
            </a:blipFill>
          </p:spPr>
          <p:txBody>
            <a:bodyPr/>
            <a:lstStyle/>
            <a:p>
              <a:endParaRPr lang="tr-TR"/>
            </a:p>
          </p:txBody>
        </p:sp>
      </p:grpSp>
      <p:grpSp>
        <p:nvGrpSpPr>
          <p:cNvPr id="4" name="Group 4"/>
          <p:cNvGrpSpPr/>
          <p:nvPr/>
        </p:nvGrpSpPr>
        <p:grpSpPr>
          <a:xfrm>
            <a:off x="12325412" y="-271058"/>
            <a:ext cx="7032405" cy="4972496"/>
            <a:chOff x="0" y="0"/>
            <a:chExt cx="9376540" cy="6629995"/>
          </a:xfrm>
        </p:grpSpPr>
        <p:sp>
          <p:nvSpPr>
            <p:cNvPr id="5" name="Freeform 5"/>
            <p:cNvSpPr/>
            <p:nvPr/>
          </p:nvSpPr>
          <p:spPr>
            <a:xfrm>
              <a:off x="0" y="0"/>
              <a:ext cx="9376537" cy="6630035"/>
            </a:xfrm>
            <a:custGeom>
              <a:avLst/>
              <a:gdLst/>
              <a:ahLst/>
              <a:cxnLst/>
              <a:rect l="l" t="t" r="r" b="b"/>
              <a:pathLst>
                <a:path w="9376537" h="6630035">
                  <a:moveTo>
                    <a:pt x="0" y="0"/>
                  </a:moveTo>
                  <a:lnTo>
                    <a:pt x="9376537" y="0"/>
                  </a:lnTo>
                  <a:lnTo>
                    <a:pt x="9376537" y="6630035"/>
                  </a:lnTo>
                  <a:lnTo>
                    <a:pt x="0" y="6630035"/>
                  </a:lnTo>
                  <a:lnTo>
                    <a:pt x="0" y="0"/>
                  </a:lnTo>
                  <a:close/>
                </a:path>
              </a:pathLst>
            </a:custGeom>
            <a:blipFill>
              <a:blip r:embed="rId3"/>
              <a:stretch>
                <a:fillRect t="-7" b="-6"/>
              </a:stretch>
            </a:blipFill>
          </p:spPr>
          <p:txBody>
            <a:bodyPr/>
            <a:lstStyle/>
            <a:p>
              <a:endParaRPr lang="tr-TR"/>
            </a:p>
          </p:txBody>
        </p:sp>
      </p:grpSp>
      <p:sp>
        <p:nvSpPr>
          <p:cNvPr id="6" name="TextBox 6"/>
          <p:cNvSpPr txBox="1"/>
          <p:nvPr/>
        </p:nvSpPr>
        <p:spPr>
          <a:xfrm>
            <a:off x="1250113" y="6780623"/>
            <a:ext cx="6525244" cy="1190208"/>
          </a:xfrm>
          <a:prstGeom prst="rect">
            <a:avLst/>
          </a:prstGeom>
        </p:spPr>
        <p:txBody>
          <a:bodyPr lIns="0" tIns="0" rIns="0" bIns="0" rtlCol="0" anchor="t">
            <a:spAutoFit/>
          </a:bodyPr>
          <a:lstStyle/>
          <a:p>
            <a:pPr algn="ctr">
              <a:lnSpc>
                <a:spcPts val="8907"/>
              </a:lnSpc>
            </a:pPr>
            <a:r>
              <a:rPr lang="en-US" sz="8997" spc="-403">
                <a:solidFill>
                  <a:srgbClr val="FFFFFF"/>
                </a:solidFill>
                <a:latin typeface="Arimo"/>
                <a:ea typeface="Arimo"/>
                <a:cs typeface="Arimo"/>
                <a:sym typeface="Arimo"/>
              </a:rPr>
              <a:t>Teşekkürler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4" name="Freeform 4"/>
          <p:cNvSpPr/>
          <p:nvPr/>
        </p:nvSpPr>
        <p:spPr>
          <a:xfrm>
            <a:off x="757234" y="1768137"/>
            <a:ext cx="5146996" cy="136640"/>
          </a:xfrm>
          <a:custGeom>
            <a:avLst/>
            <a:gdLst/>
            <a:ahLst/>
            <a:cxnLst/>
            <a:rect l="l" t="t" r="r" b="b"/>
            <a:pathLst>
              <a:path w="5146996" h="136640">
                <a:moveTo>
                  <a:pt x="0" y="0"/>
                </a:moveTo>
                <a:lnTo>
                  <a:pt x="5146996" y="0"/>
                </a:lnTo>
                <a:lnTo>
                  <a:pt x="5146996" y="136639"/>
                </a:lnTo>
                <a:lnTo>
                  <a:pt x="0" y="1366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grpSp>
        <p:nvGrpSpPr>
          <p:cNvPr id="5" name="Group 5"/>
          <p:cNvGrpSpPr/>
          <p:nvPr/>
        </p:nvGrpSpPr>
        <p:grpSpPr>
          <a:xfrm rot="5400000">
            <a:off x="9733106" y="1569609"/>
            <a:ext cx="11581825" cy="8442607"/>
            <a:chOff x="0" y="0"/>
            <a:chExt cx="15442433" cy="11256809"/>
          </a:xfrm>
        </p:grpSpPr>
        <p:sp>
          <p:nvSpPr>
            <p:cNvPr id="6" name="Freeform 6"/>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8"/>
              <a:stretch>
                <a:fillRect t="-5674" b="-5675"/>
              </a:stretch>
            </a:blipFill>
          </p:spPr>
          <p:txBody>
            <a:bodyPr/>
            <a:lstStyle/>
            <a:p>
              <a:endParaRPr lang="tr-TR"/>
            </a:p>
          </p:txBody>
        </p:sp>
      </p:grpSp>
      <p:sp>
        <p:nvSpPr>
          <p:cNvPr id="7" name="TextBox 7"/>
          <p:cNvSpPr txBox="1"/>
          <p:nvPr/>
        </p:nvSpPr>
        <p:spPr>
          <a:xfrm>
            <a:off x="755914" y="2800927"/>
            <a:ext cx="16776172" cy="3221661"/>
          </a:xfrm>
          <a:prstGeom prst="rect">
            <a:avLst/>
          </a:prstGeom>
        </p:spPr>
        <p:txBody>
          <a:bodyPr lIns="0" tIns="0" rIns="0" bIns="0" rtlCol="0" anchor="t">
            <a:spAutoFit/>
          </a:bodyPr>
          <a:lstStyle/>
          <a:p>
            <a:pPr algn="l">
              <a:lnSpc>
                <a:spcPts val="5080"/>
              </a:lnSpc>
            </a:pPr>
            <a:r>
              <a:rPr lang="en-US" sz="4500" b="1" spc="-198">
                <a:solidFill>
                  <a:srgbClr val="061C5B"/>
                </a:solidFill>
                <a:latin typeface="Arimo Bold"/>
                <a:ea typeface="Arimo Bold"/>
                <a:cs typeface="Arimo Bold"/>
                <a:sym typeface="Arimo Bold"/>
              </a:rPr>
              <a:t>Basit Matematiksel İşlemler</a:t>
            </a:r>
          </a:p>
          <a:p>
            <a:pPr algn="l">
              <a:lnSpc>
                <a:spcPts val="5080"/>
              </a:lnSpc>
            </a:pPr>
            <a:endParaRPr lang="en-US" sz="4500" b="1" spc="-198">
              <a:solidFill>
                <a:srgbClr val="061C5B"/>
              </a:solidFill>
              <a:latin typeface="Arimo Bold"/>
              <a:ea typeface="Arimo Bold"/>
              <a:cs typeface="Arimo Bold"/>
              <a:sym typeface="Arimo Bold"/>
            </a:endParaRPr>
          </a:p>
          <a:p>
            <a:pPr algn="l">
              <a:lnSpc>
                <a:spcPts val="5080"/>
              </a:lnSpc>
            </a:pPr>
            <a:r>
              <a:rPr lang="en-US" sz="4500" b="1" spc="-198">
                <a:solidFill>
                  <a:srgbClr val="061C5B"/>
                </a:solidFill>
                <a:latin typeface="Arimo Bold"/>
                <a:ea typeface="Arimo Bold"/>
                <a:cs typeface="Arimo Bold"/>
                <a:sym typeface="Arimo Bold"/>
              </a:rPr>
              <a:t>•Python’da matematiksel işlemler oldukça basittir. Aşağıdaki gibi temel işlemleri yapabilirsiniz:</a:t>
            </a:r>
          </a:p>
          <a:p>
            <a:pPr marL="0" lvl="0" indent="0" algn="l">
              <a:lnSpc>
                <a:spcPts val="5084"/>
              </a:lnSpc>
              <a:spcBef>
                <a:spcPct val="0"/>
              </a:spcBef>
            </a:pPr>
            <a:endParaRPr lang="en-US" sz="4500" b="1" spc="-198">
              <a:solidFill>
                <a:srgbClr val="061C5B"/>
              </a:solidFill>
              <a:latin typeface="Arimo Bold"/>
              <a:ea typeface="Arimo Bold"/>
              <a:cs typeface="Arimo Bold"/>
              <a:sym typeface="Arimo Bold"/>
            </a:endParaRPr>
          </a:p>
        </p:txBody>
      </p:sp>
      <p:sp>
        <p:nvSpPr>
          <p:cNvPr id="8" name="Freeform 8"/>
          <p:cNvSpPr/>
          <p:nvPr/>
        </p:nvSpPr>
        <p:spPr>
          <a:xfrm>
            <a:off x="16095213" y="9213462"/>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9" name="Group 9"/>
          <p:cNvGrpSpPr/>
          <p:nvPr/>
        </p:nvGrpSpPr>
        <p:grpSpPr>
          <a:xfrm>
            <a:off x="8486942" y="5143500"/>
            <a:ext cx="7245567" cy="4888766"/>
            <a:chOff x="0" y="0"/>
            <a:chExt cx="4815373" cy="3249053"/>
          </a:xfrm>
        </p:grpSpPr>
        <p:sp>
          <p:nvSpPr>
            <p:cNvPr id="10" name="Freeform 10"/>
            <p:cNvSpPr/>
            <p:nvPr/>
          </p:nvSpPr>
          <p:spPr>
            <a:xfrm>
              <a:off x="0" y="0"/>
              <a:ext cx="4815332" cy="3249041"/>
            </a:xfrm>
            <a:custGeom>
              <a:avLst/>
              <a:gdLst/>
              <a:ahLst/>
              <a:cxnLst/>
              <a:rect l="l" t="t" r="r" b="b"/>
              <a:pathLst>
                <a:path w="4815332" h="3249041">
                  <a:moveTo>
                    <a:pt x="0" y="0"/>
                  </a:moveTo>
                  <a:lnTo>
                    <a:pt x="4815332" y="0"/>
                  </a:lnTo>
                  <a:lnTo>
                    <a:pt x="4815332" y="3249041"/>
                  </a:lnTo>
                  <a:lnTo>
                    <a:pt x="0" y="3249041"/>
                  </a:lnTo>
                  <a:lnTo>
                    <a:pt x="0" y="0"/>
                  </a:lnTo>
                  <a:close/>
                </a:path>
              </a:pathLst>
            </a:custGeom>
            <a:blipFill>
              <a:blip r:embed="rId9"/>
              <a:stretch>
                <a:fillRect/>
              </a:stretch>
            </a:blipFill>
          </p:spPr>
          <p:txBody>
            <a:bodyPr/>
            <a:lstStyle/>
            <a:p>
              <a:endParaRPr lang="tr-TR"/>
            </a:p>
          </p:txBody>
        </p:sp>
      </p:grpSp>
      <p:sp>
        <p:nvSpPr>
          <p:cNvPr id="11" name="Freeform 11"/>
          <p:cNvSpPr/>
          <p:nvPr/>
        </p:nvSpPr>
        <p:spPr>
          <a:xfrm>
            <a:off x="269852" y="6022587"/>
            <a:ext cx="1995678" cy="4114800"/>
          </a:xfrm>
          <a:custGeom>
            <a:avLst/>
            <a:gdLst/>
            <a:ahLst/>
            <a:cxnLst/>
            <a:rect l="l" t="t" r="r" b="b"/>
            <a:pathLst>
              <a:path w="1995678" h="4114800">
                <a:moveTo>
                  <a:pt x="0" y="0"/>
                </a:moveTo>
                <a:lnTo>
                  <a:pt x="1995678" y="0"/>
                </a:lnTo>
                <a:lnTo>
                  <a:pt x="199567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12" name="TextBox 12"/>
          <p:cNvSpPr txBox="1"/>
          <p:nvPr/>
        </p:nvSpPr>
        <p:spPr>
          <a:xfrm>
            <a:off x="0" y="572958"/>
            <a:ext cx="7837715" cy="1195179"/>
          </a:xfrm>
          <a:prstGeom prst="rect">
            <a:avLst/>
          </a:prstGeom>
        </p:spPr>
        <p:txBody>
          <a:bodyPr lIns="0" tIns="0" rIns="0" bIns="0" rtlCol="0" anchor="t">
            <a:spAutoFit/>
          </a:bodyPr>
          <a:lstStyle/>
          <a:p>
            <a:pPr algn="ctr">
              <a:lnSpc>
                <a:spcPts val="9508"/>
              </a:lnSpc>
              <a:spcBef>
                <a:spcPct val="0"/>
              </a:spcBef>
            </a:pPr>
            <a:r>
              <a:rPr lang="en-US" sz="6791" b="1">
                <a:solidFill>
                  <a:srgbClr val="061C5B"/>
                </a:solidFill>
                <a:latin typeface="Arimo Bold"/>
                <a:ea typeface="Arimo Bold"/>
                <a:cs typeface="Arimo Bold"/>
                <a:sym typeface="Arimo Bold"/>
              </a:rPr>
              <a:t>HATIRLAYALIM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Freeform 2"/>
          <p:cNvSpPr/>
          <p:nvPr/>
        </p:nvSpPr>
        <p:spPr>
          <a:xfrm>
            <a:off x="-167260" y="-140678"/>
            <a:ext cx="6242861" cy="10323165"/>
          </a:xfrm>
          <a:custGeom>
            <a:avLst/>
            <a:gdLst/>
            <a:ahLst/>
            <a:cxnLst/>
            <a:rect l="l" t="t" r="r" b="b"/>
            <a:pathLst>
              <a:path w="6242861" h="10323165">
                <a:moveTo>
                  <a:pt x="0" y="0"/>
                </a:moveTo>
                <a:lnTo>
                  <a:pt x="6242861" y="0"/>
                </a:lnTo>
                <a:lnTo>
                  <a:pt x="6242861" y="10323165"/>
                </a:lnTo>
                <a:lnTo>
                  <a:pt x="0" y="103231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grpSp>
        <p:nvGrpSpPr>
          <p:cNvPr id="3" name="Group 3"/>
          <p:cNvGrpSpPr/>
          <p:nvPr/>
        </p:nvGrpSpPr>
        <p:grpSpPr>
          <a:xfrm rot="-10800000">
            <a:off x="0" y="-4525535"/>
            <a:ext cx="2986216" cy="7030104"/>
            <a:chOff x="0" y="0"/>
            <a:chExt cx="3981621" cy="9373472"/>
          </a:xfrm>
        </p:grpSpPr>
        <p:sp>
          <p:nvSpPr>
            <p:cNvPr id="4" name="Freeform 4"/>
            <p:cNvSpPr/>
            <p:nvPr/>
          </p:nvSpPr>
          <p:spPr>
            <a:xfrm>
              <a:off x="0" y="0"/>
              <a:ext cx="3981577" cy="9373489"/>
            </a:xfrm>
            <a:custGeom>
              <a:avLst/>
              <a:gdLst/>
              <a:ahLst/>
              <a:cxnLst/>
              <a:rect l="l" t="t" r="r" b="b"/>
              <a:pathLst>
                <a:path w="3981577" h="9373489">
                  <a:moveTo>
                    <a:pt x="0" y="0"/>
                  </a:moveTo>
                  <a:lnTo>
                    <a:pt x="3981577" y="0"/>
                  </a:lnTo>
                  <a:lnTo>
                    <a:pt x="3981577" y="9373489"/>
                  </a:lnTo>
                  <a:lnTo>
                    <a:pt x="0" y="9373489"/>
                  </a:lnTo>
                  <a:lnTo>
                    <a:pt x="0" y="0"/>
                  </a:lnTo>
                  <a:close/>
                </a:path>
              </a:pathLst>
            </a:custGeom>
            <a:blipFill>
              <a:blip r:embed="rId4"/>
              <a:stretch>
                <a:fillRect l="-56901" r="-56902"/>
              </a:stretch>
            </a:blipFill>
          </p:spPr>
          <p:txBody>
            <a:bodyPr/>
            <a:lstStyle/>
            <a:p>
              <a:endParaRPr lang="tr-TR"/>
            </a:p>
          </p:txBody>
        </p:sp>
      </p:grpSp>
      <p:sp>
        <p:nvSpPr>
          <p:cNvPr id="5" name="Freeform 5"/>
          <p:cNvSpPr/>
          <p:nvPr/>
        </p:nvSpPr>
        <p:spPr>
          <a:xfrm>
            <a:off x="-1375647" y="8658274"/>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5">
              <a:extLst>
                <a:ext uri="{96DAC541-7B7A-43D3-8B79-37D633B846F1}">
                  <asvg:svgBlip xmlns:asvg="http://schemas.microsoft.com/office/drawing/2016/SVG/main" r:embed="rId6"/>
                </a:ext>
              </a:extLst>
            </a:blip>
            <a:stretch>
              <a:fillRect t="-229" b="-229"/>
            </a:stretch>
          </a:blipFill>
        </p:spPr>
        <p:txBody>
          <a:bodyPr/>
          <a:lstStyle/>
          <a:p>
            <a:endParaRPr lang="tr-TR"/>
          </a:p>
        </p:txBody>
      </p:sp>
      <p:sp>
        <p:nvSpPr>
          <p:cNvPr id="6" name="Freeform 6"/>
          <p:cNvSpPr/>
          <p:nvPr/>
        </p:nvSpPr>
        <p:spPr>
          <a:xfrm>
            <a:off x="6727262" y="0"/>
            <a:ext cx="204889" cy="10287000"/>
          </a:xfrm>
          <a:custGeom>
            <a:avLst/>
            <a:gdLst/>
            <a:ahLst/>
            <a:cxnLst/>
            <a:rect l="l" t="t" r="r" b="b"/>
            <a:pathLst>
              <a:path w="204889" h="10287000">
                <a:moveTo>
                  <a:pt x="0" y="0"/>
                </a:moveTo>
                <a:lnTo>
                  <a:pt x="204889" y="0"/>
                </a:lnTo>
                <a:lnTo>
                  <a:pt x="204889" y="10287000"/>
                </a:lnTo>
                <a:lnTo>
                  <a:pt x="0" y="10287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grpSp>
        <p:nvGrpSpPr>
          <p:cNvPr id="7" name="Group 7"/>
          <p:cNvGrpSpPr/>
          <p:nvPr/>
        </p:nvGrpSpPr>
        <p:grpSpPr>
          <a:xfrm>
            <a:off x="16161197" y="7597351"/>
            <a:ext cx="2249572" cy="5295909"/>
            <a:chOff x="0" y="0"/>
            <a:chExt cx="2999429" cy="7061212"/>
          </a:xfrm>
        </p:grpSpPr>
        <p:sp>
          <p:nvSpPr>
            <p:cNvPr id="8" name="Freeform 8"/>
            <p:cNvSpPr/>
            <p:nvPr/>
          </p:nvSpPr>
          <p:spPr>
            <a:xfrm>
              <a:off x="0" y="0"/>
              <a:ext cx="2999486" cy="7061200"/>
            </a:xfrm>
            <a:custGeom>
              <a:avLst/>
              <a:gdLst/>
              <a:ahLst/>
              <a:cxnLst/>
              <a:rect l="l" t="t" r="r" b="b"/>
              <a:pathLst>
                <a:path w="2999486" h="7061200">
                  <a:moveTo>
                    <a:pt x="0" y="0"/>
                  </a:moveTo>
                  <a:lnTo>
                    <a:pt x="2999486" y="0"/>
                  </a:lnTo>
                  <a:lnTo>
                    <a:pt x="2999486" y="7061200"/>
                  </a:lnTo>
                  <a:lnTo>
                    <a:pt x="0" y="7061200"/>
                  </a:lnTo>
                  <a:lnTo>
                    <a:pt x="0" y="0"/>
                  </a:lnTo>
                  <a:close/>
                </a:path>
              </a:pathLst>
            </a:custGeom>
            <a:blipFill>
              <a:blip r:embed="rId4"/>
              <a:stretch>
                <a:fillRect l="-56899" r="-56897"/>
              </a:stretch>
            </a:blipFill>
          </p:spPr>
          <p:txBody>
            <a:bodyPr/>
            <a:lstStyle/>
            <a:p>
              <a:endParaRPr lang="tr-TR"/>
            </a:p>
          </p:txBody>
        </p:sp>
      </p:grpSp>
      <p:sp>
        <p:nvSpPr>
          <p:cNvPr id="9" name="TextBox 9"/>
          <p:cNvSpPr txBox="1"/>
          <p:nvPr/>
        </p:nvSpPr>
        <p:spPr>
          <a:xfrm>
            <a:off x="7227798" y="2960477"/>
            <a:ext cx="10810820" cy="5956394"/>
          </a:xfrm>
          <a:prstGeom prst="rect">
            <a:avLst/>
          </a:prstGeom>
        </p:spPr>
        <p:txBody>
          <a:bodyPr lIns="0" tIns="0" rIns="0" bIns="0" rtlCol="0" anchor="t">
            <a:spAutoFit/>
          </a:bodyPr>
          <a:lstStyle/>
          <a:p>
            <a:pPr algn="l">
              <a:lnSpc>
                <a:spcPts val="5213"/>
              </a:lnSpc>
            </a:pPr>
            <a:r>
              <a:rPr lang="en-US" sz="4617" b="1" spc="-203">
                <a:solidFill>
                  <a:srgbClr val="061C5B"/>
                </a:solidFill>
                <a:latin typeface="Arimo Bold"/>
                <a:ea typeface="Arimo Bold"/>
                <a:cs typeface="Arimo Bold"/>
                <a:sym typeface="Arimo Bold"/>
              </a:rPr>
              <a:t>Bir programı daha etkileşimli hale getirmek için kullanıcıdan veri almak gerekir. </a:t>
            </a:r>
          </a:p>
          <a:p>
            <a:pPr algn="l">
              <a:lnSpc>
                <a:spcPts val="5213"/>
              </a:lnSpc>
            </a:pPr>
            <a:endParaRPr lang="en-US" sz="4617" b="1" spc="-203">
              <a:solidFill>
                <a:srgbClr val="061C5B"/>
              </a:solidFill>
              <a:latin typeface="Arimo Bold"/>
              <a:ea typeface="Arimo Bold"/>
              <a:cs typeface="Arimo Bold"/>
              <a:sym typeface="Arimo Bold"/>
            </a:endParaRPr>
          </a:p>
          <a:p>
            <a:pPr algn="l">
              <a:lnSpc>
                <a:spcPts val="5213"/>
              </a:lnSpc>
            </a:pPr>
            <a:r>
              <a:rPr lang="en-US" sz="4617" b="1" spc="-203">
                <a:solidFill>
                  <a:srgbClr val="061C5B"/>
                </a:solidFill>
                <a:latin typeface="Arimo Bold"/>
                <a:ea typeface="Arimo Bold"/>
                <a:cs typeface="Arimo Bold"/>
                <a:sym typeface="Arimo Bold"/>
              </a:rPr>
              <a:t>İnput komutu kullanıcının verdiği bilgiyi işlemeden önce string olarak alır, ancak gerekli olduğunda sayıya dönüştürülmesi gerekir. </a:t>
            </a:r>
          </a:p>
          <a:p>
            <a:pPr algn="l">
              <a:lnSpc>
                <a:spcPts val="5218"/>
              </a:lnSpc>
            </a:pPr>
            <a:endParaRPr lang="en-US" sz="4617" b="1" spc="-203">
              <a:solidFill>
                <a:srgbClr val="061C5B"/>
              </a:solidFill>
              <a:latin typeface="Arimo Bold"/>
              <a:ea typeface="Arimo Bold"/>
              <a:cs typeface="Arimo Bold"/>
              <a:sym typeface="Arimo Bold"/>
            </a:endParaRPr>
          </a:p>
        </p:txBody>
      </p:sp>
      <p:sp>
        <p:nvSpPr>
          <p:cNvPr id="10" name="Freeform 10"/>
          <p:cNvSpPr/>
          <p:nvPr/>
        </p:nvSpPr>
        <p:spPr>
          <a:xfrm>
            <a:off x="3698087" y="6908905"/>
            <a:ext cx="2879373" cy="2949422"/>
          </a:xfrm>
          <a:custGeom>
            <a:avLst/>
            <a:gdLst/>
            <a:ahLst/>
            <a:cxnLst/>
            <a:rect l="l" t="t" r="r" b="b"/>
            <a:pathLst>
              <a:path w="2879373" h="2949422">
                <a:moveTo>
                  <a:pt x="0" y="0"/>
                </a:moveTo>
                <a:lnTo>
                  <a:pt x="2879373" y="0"/>
                </a:lnTo>
                <a:lnTo>
                  <a:pt x="2879373" y="2949422"/>
                </a:lnTo>
                <a:lnTo>
                  <a:pt x="0" y="29494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1" name="Freeform 11"/>
          <p:cNvSpPr/>
          <p:nvPr/>
        </p:nvSpPr>
        <p:spPr>
          <a:xfrm>
            <a:off x="15302822" y="259773"/>
            <a:ext cx="2985178" cy="2947863"/>
          </a:xfrm>
          <a:custGeom>
            <a:avLst/>
            <a:gdLst/>
            <a:ahLst/>
            <a:cxnLst/>
            <a:rect l="l" t="t" r="r" b="b"/>
            <a:pathLst>
              <a:path w="2985178" h="2947863">
                <a:moveTo>
                  <a:pt x="0" y="0"/>
                </a:moveTo>
                <a:lnTo>
                  <a:pt x="2985178" y="0"/>
                </a:lnTo>
                <a:lnTo>
                  <a:pt x="2985178" y="2947863"/>
                </a:lnTo>
                <a:lnTo>
                  <a:pt x="0" y="294786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tr-TR"/>
          </a:p>
        </p:txBody>
      </p:sp>
      <p:sp>
        <p:nvSpPr>
          <p:cNvPr id="12" name="TextBox 12"/>
          <p:cNvSpPr txBox="1"/>
          <p:nvPr/>
        </p:nvSpPr>
        <p:spPr>
          <a:xfrm>
            <a:off x="141717" y="3950652"/>
            <a:ext cx="6790434" cy="3056254"/>
          </a:xfrm>
          <a:prstGeom prst="rect">
            <a:avLst/>
          </a:prstGeom>
        </p:spPr>
        <p:txBody>
          <a:bodyPr lIns="0" tIns="0" rIns="0" bIns="0" rtlCol="0" anchor="t">
            <a:spAutoFit/>
          </a:bodyPr>
          <a:lstStyle/>
          <a:p>
            <a:pPr algn="l">
              <a:lnSpc>
                <a:spcPts val="7734"/>
              </a:lnSpc>
            </a:pPr>
            <a:r>
              <a:rPr lang="en-US" sz="8499" b="1">
                <a:solidFill>
                  <a:srgbClr val="061C5B"/>
                </a:solidFill>
                <a:latin typeface="Arimo Bold"/>
                <a:ea typeface="Arimo Bold"/>
                <a:cs typeface="Arimo Bold"/>
                <a:sym typeface="Arimo Bold"/>
              </a:rPr>
              <a:t>Kullanıcıdan Veri Alma</a:t>
            </a:r>
          </a:p>
          <a:p>
            <a:pPr algn="l">
              <a:lnSpc>
                <a:spcPts val="7734"/>
              </a:lnSpc>
            </a:pPr>
            <a:r>
              <a:rPr lang="en-US" sz="8499" b="1">
                <a:solidFill>
                  <a:srgbClr val="061C5B"/>
                </a:solidFill>
                <a:latin typeface="Arimo Bold"/>
                <a:ea typeface="Arimo Bold"/>
                <a:cs typeface="Arimo Bold"/>
                <a:sym typeface="Arimo Bold"/>
              </a:rPr>
              <a:t>(input)</a:t>
            </a:r>
          </a:p>
        </p:txBody>
      </p:sp>
      <p:sp>
        <p:nvSpPr>
          <p:cNvPr id="13" name="Freeform 13"/>
          <p:cNvSpPr/>
          <p:nvPr/>
        </p:nvSpPr>
        <p:spPr>
          <a:xfrm>
            <a:off x="6829707" y="0"/>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5">
              <a:extLst>
                <a:ext uri="{96DAC541-7B7A-43D3-8B79-37D633B846F1}">
                  <asvg:svgBlip xmlns:asvg="http://schemas.microsoft.com/office/drawing/2016/SVG/main" r:embed="rId6"/>
                </a:ext>
              </a:extLst>
            </a:blip>
            <a:stretch>
              <a:fillRect t="-229" b="-229"/>
            </a:stretch>
          </a:blipFill>
        </p:spPr>
        <p:txBody>
          <a:bodyPr/>
          <a:lstStyle/>
          <a:p>
            <a:endParaRPr lang="tr-T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TextBox 2"/>
          <p:cNvSpPr txBox="1"/>
          <p:nvPr/>
        </p:nvSpPr>
        <p:spPr>
          <a:xfrm>
            <a:off x="489871" y="892864"/>
            <a:ext cx="7162045"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İNPUT KULLANIMI </a:t>
            </a:r>
          </a:p>
        </p:txBody>
      </p:sp>
      <p:sp>
        <p:nvSpPr>
          <p:cNvPr id="3" name="Freeform 3"/>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a:off x="8832493" y="5240"/>
            <a:ext cx="2081419" cy="2107766"/>
          </a:xfrm>
          <a:custGeom>
            <a:avLst/>
            <a:gdLst/>
            <a:ahLst/>
            <a:cxnLst/>
            <a:rect l="l" t="t" r="r" b="b"/>
            <a:pathLst>
              <a:path w="2081419" h="2107766">
                <a:moveTo>
                  <a:pt x="0" y="0"/>
                </a:moveTo>
                <a:lnTo>
                  <a:pt x="2081419" y="0"/>
                </a:lnTo>
                <a:lnTo>
                  <a:pt x="2081419" y="2107766"/>
                </a:lnTo>
                <a:lnTo>
                  <a:pt x="0" y="21077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p:nvPr/>
        </p:nvSpPr>
        <p:spPr>
          <a:xfrm>
            <a:off x="512201" y="2113006"/>
            <a:ext cx="9745633" cy="1352864"/>
          </a:xfrm>
          <a:custGeom>
            <a:avLst/>
            <a:gdLst/>
            <a:ahLst/>
            <a:cxnLst/>
            <a:rect l="l" t="t" r="r" b="b"/>
            <a:pathLst>
              <a:path w="9745633" h="1352864">
                <a:moveTo>
                  <a:pt x="0" y="0"/>
                </a:moveTo>
                <a:lnTo>
                  <a:pt x="9745633" y="0"/>
                </a:lnTo>
                <a:lnTo>
                  <a:pt x="9745633" y="1352864"/>
                </a:lnTo>
                <a:lnTo>
                  <a:pt x="0" y="1352864"/>
                </a:lnTo>
                <a:lnTo>
                  <a:pt x="0" y="0"/>
                </a:lnTo>
                <a:close/>
              </a:path>
            </a:pathLst>
          </a:custGeom>
          <a:blipFill>
            <a:blip r:embed="rId6"/>
            <a:stretch>
              <a:fillRect/>
            </a:stretch>
          </a:blipFill>
        </p:spPr>
        <p:txBody>
          <a:bodyPr/>
          <a:lstStyle/>
          <a:p>
            <a:endParaRPr lang="tr-TR"/>
          </a:p>
        </p:txBody>
      </p:sp>
      <p:sp>
        <p:nvSpPr>
          <p:cNvPr id="6" name="Freeform 6"/>
          <p:cNvSpPr/>
          <p:nvPr/>
        </p:nvSpPr>
        <p:spPr>
          <a:xfrm>
            <a:off x="8316935" y="6223579"/>
            <a:ext cx="9745633" cy="1553289"/>
          </a:xfrm>
          <a:custGeom>
            <a:avLst/>
            <a:gdLst/>
            <a:ahLst/>
            <a:cxnLst/>
            <a:rect l="l" t="t" r="r" b="b"/>
            <a:pathLst>
              <a:path w="9745633" h="1553289">
                <a:moveTo>
                  <a:pt x="0" y="0"/>
                </a:moveTo>
                <a:lnTo>
                  <a:pt x="9745633" y="0"/>
                </a:lnTo>
                <a:lnTo>
                  <a:pt x="9745633" y="1553289"/>
                </a:lnTo>
                <a:lnTo>
                  <a:pt x="0" y="1553289"/>
                </a:lnTo>
                <a:lnTo>
                  <a:pt x="0" y="0"/>
                </a:lnTo>
                <a:close/>
              </a:path>
            </a:pathLst>
          </a:custGeom>
          <a:blipFill>
            <a:blip r:embed="rId7"/>
            <a:stretch>
              <a:fillRect/>
            </a:stretch>
          </a:blipFill>
        </p:spPr>
        <p:txBody>
          <a:bodyPr/>
          <a:lstStyle/>
          <a:p>
            <a:endParaRPr lang="tr-TR"/>
          </a:p>
        </p:txBody>
      </p:sp>
      <p:sp>
        <p:nvSpPr>
          <p:cNvPr id="7" name="TextBox 7"/>
          <p:cNvSpPr txBox="1"/>
          <p:nvPr/>
        </p:nvSpPr>
        <p:spPr>
          <a:xfrm>
            <a:off x="512201" y="6071179"/>
            <a:ext cx="6875282" cy="545592"/>
          </a:xfrm>
          <a:prstGeom prst="rect">
            <a:avLst/>
          </a:prstGeom>
        </p:spPr>
        <p:txBody>
          <a:bodyPr lIns="0" tIns="0" rIns="0" bIns="0" rtlCol="0" anchor="t">
            <a:spAutoFit/>
          </a:bodyPr>
          <a:lstStyle/>
          <a:p>
            <a:pPr algn="l">
              <a:lnSpc>
                <a:spcPts val="4524"/>
              </a:lnSpc>
            </a:pPr>
            <a:r>
              <a:rPr lang="en-US" sz="2600">
                <a:solidFill>
                  <a:srgbClr val="061C5B"/>
                </a:solidFill>
                <a:latin typeface="Arimo"/>
                <a:ea typeface="Arimo"/>
                <a:cs typeface="Arimo"/>
                <a:sym typeface="Arimo"/>
              </a:rPr>
              <a:t>.</a:t>
            </a:r>
          </a:p>
        </p:txBody>
      </p:sp>
      <p:sp>
        <p:nvSpPr>
          <p:cNvPr id="8" name="TextBox 8"/>
          <p:cNvSpPr txBox="1"/>
          <p:nvPr/>
        </p:nvSpPr>
        <p:spPr>
          <a:xfrm>
            <a:off x="10365133" y="1561494"/>
            <a:ext cx="7922867" cy="3721100"/>
          </a:xfrm>
          <a:prstGeom prst="rect">
            <a:avLst/>
          </a:prstGeom>
        </p:spPr>
        <p:txBody>
          <a:bodyPr lIns="0" tIns="0" rIns="0" bIns="0" rtlCol="0" anchor="t">
            <a:spAutoFit/>
          </a:bodyPr>
          <a:lstStyle/>
          <a:p>
            <a:pPr marL="755651" lvl="1" indent="-377825" algn="l">
              <a:lnSpc>
                <a:spcPts val="4900"/>
              </a:lnSpc>
              <a:buFont typeface="Arial"/>
              <a:buChar char="•"/>
            </a:pPr>
            <a:r>
              <a:rPr lang="en-US" sz="3500" b="1">
                <a:solidFill>
                  <a:srgbClr val="061C5B"/>
                </a:solidFill>
                <a:latin typeface="Arimo Bold"/>
                <a:ea typeface="Arimo Bold"/>
                <a:cs typeface="Arimo Bold"/>
                <a:sym typeface="Arimo Bold"/>
              </a:rPr>
              <a:t>Kullanıcıdan bir girdi bekler.</a:t>
            </a:r>
          </a:p>
          <a:p>
            <a:pPr marL="755651" lvl="1" indent="-377825" algn="l">
              <a:lnSpc>
                <a:spcPts val="4900"/>
              </a:lnSpc>
              <a:buFont typeface="Arial"/>
              <a:buChar char="•"/>
            </a:pPr>
            <a:r>
              <a:rPr lang="en-US" sz="3500" b="1">
                <a:solidFill>
                  <a:srgbClr val="061C5B"/>
                </a:solidFill>
                <a:latin typeface="Arimo Bold"/>
                <a:ea typeface="Arimo Bold"/>
                <a:cs typeface="Arimo Bold"/>
                <a:sym typeface="Arimo Bold"/>
              </a:rPr>
              <a:t>Girdiği değeri değişkene atar.</a:t>
            </a:r>
          </a:p>
          <a:p>
            <a:pPr marL="755651" lvl="1" indent="-377825" algn="l">
              <a:lnSpc>
                <a:spcPts val="4900"/>
              </a:lnSpc>
              <a:buFont typeface="Arial"/>
              <a:buChar char="•"/>
            </a:pPr>
            <a:r>
              <a:rPr lang="en-US" sz="3500" b="1">
                <a:solidFill>
                  <a:srgbClr val="061C5B"/>
                </a:solidFill>
                <a:latin typeface="Arimo Bold"/>
                <a:ea typeface="Arimo Bold"/>
                <a:cs typeface="Arimo Bold"/>
                <a:sym typeface="Arimo Bold"/>
              </a:rPr>
              <a:t>Konsola yazılan metin, kullanıcıya bir bilgi mesajı olarak görünür.</a:t>
            </a:r>
          </a:p>
          <a:p>
            <a:pPr algn="l">
              <a:lnSpc>
                <a:spcPts val="4900"/>
              </a:lnSpc>
              <a:spcBef>
                <a:spcPct val="0"/>
              </a:spcBef>
            </a:pPr>
            <a:endParaRPr lang="en-US" sz="3500" b="1">
              <a:solidFill>
                <a:srgbClr val="061C5B"/>
              </a:solidFill>
              <a:latin typeface="Arimo Bold"/>
              <a:ea typeface="Arimo Bold"/>
              <a:cs typeface="Arimo Bold"/>
              <a:sym typeface="Arimo Bold"/>
            </a:endParaRPr>
          </a:p>
        </p:txBody>
      </p:sp>
      <p:sp>
        <p:nvSpPr>
          <p:cNvPr id="9" name="TextBox 9"/>
          <p:cNvSpPr txBox="1"/>
          <p:nvPr/>
        </p:nvSpPr>
        <p:spPr>
          <a:xfrm>
            <a:off x="-227101" y="4782486"/>
            <a:ext cx="8595991" cy="4959350"/>
          </a:xfrm>
          <a:prstGeom prst="rect">
            <a:avLst/>
          </a:prstGeom>
        </p:spPr>
        <p:txBody>
          <a:bodyPr lIns="0" tIns="0" rIns="0" bIns="0" rtlCol="0" anchor="t">
            <a:spAutoFit/>
          </a:bodyPr>
          <a:lstStyle/>
          <a:p>
            <a:pPr marL="755651" lvl="1" indent="-377825" algn="l">
              <a:lnSpc>
                <a:spcPts val="4900"/>
              </a:lnSpc>
              <a:buFont typeface="Arial"/>
              <a:buChar char="•"/>
            </a:pPr>
            <a:r>
              <a:rPr lang="en-US" sz="3500" b="1">
                <a:solidFill>
                  <a:srgbClr val="061C5B"/>
                </a:solidFill>
                <a:latin typeface="Arimo Bold"/>
                <a:ea typeface="Arimo Bold"/>
                <a:cs typeface="Arimo Bold"/>
                <a:sym typeface="Arimo Bold"/>
              </a:rPr>
              <a:t>İnput() fonksiyonu her zaman string döndürdüğünden, eğer kullanıcıdan bir sayı almak istiyorsanız, bu değeri dönüştürmeniz gerekir.</a:t>
            </a:r>
          </a:p>
          <a:p>
            <a:pPr algn="l">
              <a:lnSpc>
                <a:spcPts val="4900"/>
              </a:lnSpc>
            </a:pPr>
            <a:endParaRPr lang="en-US" sz="3500" b="1">
              <a:solidFill>
                <a:srgbClr val="061C5B"/>
              </a:solidFill>
              <a:latin typeface="Arimo Bold"/>
              <a:ea typeface="Arimo Bold"/>
              <a:cs typeface="Arimo Bold"/>
              <a:sym typeface="Arimo Bold"/>
            </a:endParaRPr>
          </a:p>
          <a:p>
            <a:pPr marL="755651" lvl="1" indent="-377825" algn="l">
              <a:lnSpc>
                <a:spcPts val="4900"/>
              </a:lnSpc>
              <a:buFont typeface="Arial"/>
              <a:buChar char="•"/>
            </a:pPr>
            <a:r>
              <a:rPr lang="en-US" sz="3500" b="1">
                <a:solidFill>
                  <a:srgbClr val="061C5B"/>
                </a:solidFill>
                <a:latin typeface="Arimo Bold"/>
                <a:ea typeface="Arimo Bold"/>
                <a:cs typeface="Arimo Bold"/>
                <a:sym typeface="Arimo Bold"/>
              </a:rPr>
              <a:t>int() fonksiyonu ile string'den sayıya dönüştürüyor.</a:t>
            </a:r>
          </a:p>
          <a:p>
            <a:pPr algn="l">
              <a:lnSpc>
                <a:spcPts val="4900"/>
              </a:lnSpc>
            </a:pPr>
            <a:endParaRPr lang="en-US" sz="3500" b="1">
              <a:solidFill>
                <a:srgbClr val="061C5B"/>
              </a:solidFill>
              <a:latin typeface="Arimo Bold"/>
              <a:ea typeface="Arimo Bold"/>
              <a:cs typeface="Arimo Bold"/>
              <a:sym typeface="Arimo Bold"/>
            </a:endParaRPr>
          </a:p>
        </p:txBody>
      </p:sp>
      <p:sp>
        <p:nvSpPr>
          <p:cNvPr id="10" name="Freeform 10"/>
          <p:cNvSpPr/>
          <p:nvPr/>
        </p:nvSpPr>
        <p:spPr>
          <a:xfrm>
            <a:off x="16162906" y="9141809"/>
            <a:ext cx="2192787" cy="1200053"/>
          </a:xfrm>
          <a:custGeom>
            <a:avLst/>
            <a:gdLst/>
            <a:ahLst/>
            <a:cxnLst/>
            <a:rect l="l" t="t" r="r" b="b"/>
            <a:pathLst>
              <a:path w="2192787" h="1200053">
                <a:moveTo>
                  <a:pt x="0" y="0"/>
                </a:moveTo>
                <a:lnTo>
                  <a:pt x="2192788" y="0"/>
                </a:lnTo>
                <a:lnTo>
                  <a:pt x="2192788" y="1200053"/>
                </a:lnTo>
                <a:lnTo>
                  <a:pt x="0" y="1200053"/>
                </a:lnTo>
                <a:lnTo>
                  <a:pt x="0" y="0"/>
                </a:lnTo>
                <a:close/>
              </a:path>
            </a:pathLst>
          </a:custGeom>
          <a:blipFill>
            <a:blip r:embed="rId8">
              <a:extLst>
                <a:ext uri="{96DAC541-7B7A-43D3-8B79-37D633B846F1}">
                  <asvg:svgBlip xmlns:asvg="http://schemas.microsoft.com/office/drawing/2016/SVG/main" r:embed="rId9"/>
                </a:ext>
              </a:extLst>
            </a:blip>
            <a:stretch>
              <a:fillRect t="-229" b="-229"/>
            </a:stretch>
          </a:blipFill>
        </p:spPr>
        <p:txBody>
          <a:bodyPr/>
          <a:lstStyle/>
          <a:p>
            <a:endParaRPr lang="tr-TR"/>
          </a:p>
        </p:txBody>
      </p:sp>
      <p:sp>
        <p:nvSpPr>
          <p:cNvPr id="11" name="Freeform 11"/>
          <p:cNvSpPr/>
          <p:nvPr/>
        </p:nvSpPr>
        <p:spPr>
          <a:xfrm>
            <a:off x="-227101" y="-450064"/>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8">
              <a:extLst>
                <a:ext uri="{96DAC541-7B7A-43D3-8B79-37D633B846F1}">
                  <asvg:svgBlip xmlns:asvg="http://schemas.microsoft.com/office/drawing/2016/SVG/main" r:embed="rId9"/>
                </a:ext>
              </a:extLst>
            </a:blip>
            <a:stretch>
              <a:fillRect t="-229" b="-229"/>
            </a:stretch>
          </a:blipFill>
        </p:spPr>
        <p:txBody>
          <a:bodyPr/>
          <a:lstStyle/>
          <a:p>
            <a:endParaRPr lang="tr-T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TextBox 2"/>
          <p:cNvSpPr txBox="1"/>
          <p:nvPr/>
        </p:nvSpPr>
        <p:spPr>
          <a:xfrm>
            <a:off x="489871" y="892864"/>
            <a:ext cx="5961657"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SIRA SİZDE!</a:t>
            </a:r>
          </a:p>
        </p:txBody>
      </p:sp>
      <p:sp>
        <p:nvSpPr>
          <p:cNvPr id="3" name="Freeform 3"/>
          <p:cNvSpPr/>
          <p:nvPr/>
        </p:nvSpPr>
        <p:spPr>
          <a:xfrm>
            <a:off x="489871" y="1520104"/>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TextBox 4"/>
          <p:cNvSpPr txBox="1"/>
          <p:nvPr/>
        </p:nvSpPr>
        <p:spPr>
          <a:xfrm>
            <a:off x="512201" y="2116010"/>
            <a:ext cx="14138980" cy="1590675"/>
          </a:xfrm>
          <a:prstGeom prst="rect">
            <a:avLst/>
          </a:prstGeom>
        </p:spPr>
        <p:txBody>
          <a:bodyPr lIns="0" tIns="0" rIns="0" bIns="0" rtlCol="0" anchor="t">
            <a:spAutoFit/>
          </a:bodyPr>
          <a:lstStyle/>
          <a:p>
            <a:pPr algn="l">
              <a:lnSpc>
                <a:spcPts val="6299"/>
              </a:lnSpc>
              <a:spcBef>
                <a:spcPct val="0"/>
              </a:spcBef>
            </a:pPr>
            <a:r>
              <a:rPr lang="en-US" sz="4500" b="1">
                <a:solidFill>
                  <a:srgbClr val="061C5B"/>
                </a:solidFill>
                <a:latin typeface="Arimo Bold"/>
                <a:ea typeface="Arimo Bold"/>
                <a:cs typeface="Arimo Bold"/>
                <a:sym typeface="Arimo Bold"/>
              </a:rPr>
              <a:t>Kullanıcıdan float türünde bir veri alan programı yazınız.</a:t>
            </a:r>
          </a:p>
        </p:txBody>
      </p:sp>
      <p:sp>
        <p:nvSpPr>
          <p:cNvPr id="5" name="Freeform 5"/>
          <p:cNvSpPr/>
          <p:nvPr/>
        </p:nvSpPr>
        <p:spPr>
          <a:xfrm>
            <a:off x="13241172" y="-40329"/>
            <a:ext cx="5046828" cy="6008129"/>
          </a:xfrm>
          <a:custGeom>
            <a:avLst/>
            <a:gdLst/>
            <a:ahLst/>
            <a:cxnLst/>
            <a:rect l="l" t="t" r="r" b="b"/>
            <a:pathLst>
              <a:path w="5046828" h="6008129">
                <a:moveTo>
                  <a:pt x="0" y="0"/>
                </a:moveTo>
                <a:lnTo>
                  <a:pt x="5046828" y="0"/>
                </a:lnTo>
                <a:lnTo>
                  <a:pt x="5046828" y="6008129"/>
                </a:lnTo>
                <a:lnTo>
                  <a:pt x="0" y="6008129"/>
                </a:lnTo>
                <a:lnTo>
                  <a:pt x="0" y="0"/>
                </a:lnTo>
                <a:close/>
              </a:path>
            </a:pathLst>
          </a:custGeom>
          <a:blipFill>
            <a:blip r:embed="rId4"/>
            <a:stretch>
              <a:fillRect/>
            </a:stretch>
          </a:blipFill>
        </p:spPr>
        <p:txBody>
          <a:bodyPr/>
          <a:lstStyle/>
          <a:p>
            <a:endParaRPr lang="tr-TR"/>
          </a:p>
        </p:txBody>
      </p:sp>
      <p:sp>
        <p:nvSpPr>
          <p:cNvPr id="6" name="Freeform 6"/>
          <p:cNvSpPr/>
          <p:nvPr/>
        </p:nvSpPr>
        <p:spPr>
          <a:xfrm>
            <a:off x="2384014" y="4989138"/>
            <a:ext cx="12042977" cy="1957324"/>
          </a:xfrm>
          <a:custGeom>
            <a:avLst/>
            <a:gdLst/>
            <a:ahLst/>
            <a:cxnLst/>
            <a:rect l="l" t="t" r="r" b="b"/>
            <a:pathLst>
              <a:path w="12042977" h="1957324">
                <a:moveTo>
                  <a:pt x="0" y="0"/>
                </a:moveTo>
                <a:lnTo>
                  <a:pt x="12042977" y="0"/>
                </a:lnTo>
                <a:lnTo>
                  <a:pt x="12042977" y="1957324"/>
                </a:lnTo>
                <a:lnTo>
                  <a:pt x="0" y="1957324"/>
                </a:lnTo>
                <a:lnTo>
                  <a:pt x="0" y="0"/>
                </a:lnTo>
                <a:close/>
              </a:path>
            </a:pathLst>
          </a:custGeom>
          <a:blipFill>
            <a:blip r:embed="rId5"/>
            <a:stretch>
              <a:fillRect/>
            </a:stretch>
          </a:blipFill>
        </p:spPr>
        <p:txBody>
          <a:bodyPr/>
          <a:lstStyle/>
          <a:p>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Freeform 2"/>
          <p:cNvSpPr/>
          <p:nvPr/>
        </p:nvSpPr>
        <p:spPr>
          <a:xfrm>
            <a:off x="-167260" y="-140678"/>
            <a:ext cx="6242861" cy="10323165"/>
          </a:xfrm>
          <a:custGeom>
            <a:avLst/>
            <a:gdLst/>
            <a:ahLst/>
            <a:cxnLst/>
            <a:rect l="l" t="t" r="r" b="b"/>
            <a:pathLst>
              <a:path w="6242861" h="10323165">
                <a:moveTo>
                  <a:pt x="0" y="0"/>
                </a:moveTo>
                <a:lnTo>
                  <a:pt x="6242861" y="0"/>
                </a:lnTo>
                <a:lnTo>
                  <a:pt x="6242861" y="10323165"/>
                </a:lnTo>
                <a:lnTo>
                  <a:pt x="0" y="103231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grpSp>
        <p:nvGrpSpPr>
          <p:cNvPr id="3" name="Group 3"/>
          <p:cNvGrpSpPr/>
          <p:nvPr/>
        </p:nvGrpSpPr>
        <p:grpSpPr>
          <a:xfrm rot="-10800000">
            <a:off x="0" y="-4525535"/>
            <a:ext cx="2986216" cy="7030104"/>
            <a:chOff x="0" y="0"/>
            <a:chExt cx="3981621" cy="9373472"/>
          </a:xfrm>
        </p:grpSpPr>
        <p:sp>
          <p:nvSpPr>
            <p:cNvPr id="4" name="Freeform 4"/>
            <p:cNvSpPr/>
            <p:nvPr/>
          </p:nvSpPr>
          <p:spPr>
            <a:xfrm>
              <a:off x="0" y="0"/>
              <a:ext cx="3981577" cy="9373489"/>
            </a:xfrm>
            <a:custGeom>
              <a:avLst/>
              <a:gdLst/>
              <a:ahLst/>
              <a:cxnLst/>
              <a:rect l="l" t="t" r="r" b="b"/>
              <a:pathLst>
                <a:path w="3981577" h="9373489">
                  <a:moveTo>
                    <a:pt x="0" y="0"/>
                  </a:moveTo>
                  <a:lnTo>
                    <a:pt x="3981577" y="0"/>
                  </a:lnTo>
                  <a:lnTo>
                    <a:pt x="3981577" y="9373489"/>
                  </a:lnTo>
                  <a:lnTo>
                    <a:pt x="0" y="9373489"/>
                  </a:lnTo>
                  <a:lnTo>
                    <a:pt x="0" y="0"/>
                  </a:lnTo>
                  <a:close/>
                </a:path>
              </a:pathLst>
            </a:custGeom>
            <a:blipFill>
              <a:blip r:embed="rId4"/>
              <a:stretch>
                <a:fillRect l="-56901" r="-56902"/>
              </a:stretch>
            </a:blipFill>
          </p:spPr>
          <p:txBody>
            <a:bodyPr/>
            <a:lstStyle/>
            <a:p>
              <a:endParaRPr lang="tr-TR"/>
            </a:p>
          </p:txBody>
        </p:sp>
      </p:grpSp>
      <p:sp>
        <p:nvSpPr>
          <p:cNvPr id="5" name="Freeform 5"/>
          <p:cNvSpPr/>
          <p:nvPr/>
        </p:nvSpPr>
        <p:spPr>
          <a:xfrm>
            <a:off x="-1375647" y="8658274"/>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5">
              <a:extLst>
                <a:ext uri="{96DAC541-7B7A-43D3-8B79-37D633B846F1}">
                  <asvg:svgBlip xmlns:asvg="http://schemas.microsoft.com/office/drawing/2016/SVG/main" r:embed="rId6"/>
                </a:ext>
              </a:extLst>
            </a:blip>
            <a:stretch>
              <a:fillRect t="-229" b="-229"/>
            </a:stretch>
          </a:blipFill>
        </p:spPr>
        <p:txBody>
          <a:bodyPr/>
          <a:lstStyle/>
          <a:p>
            <a:endParaRPr lang="tr-TR"/>
          </a:p>
        </p:txBody>
      </p:sp>
      <p:sp>
        <p:nvSpPr>
          <p:cNvPr id="6" name="Freeform 6"/>
          <p:cNvSpPr/>
          <p:nvPr/>
        </p:nvSpPr>
        <p:spPr>
          <a:xfrm>
            <a:off x="5728271" y="0"/>
            <a:ext cx="204889" cy="10287000"/>
          </a:xfrm>
          <a:custGeom>
            <a:avLst/>
            <a:gdLst/>
            <a:ahLst/>
            <a:cxnLst/>
            <a:rect l="l" t="t" r="r" b="b"/>
            <a:pathLst>
              <a:path w="204889" h="10287000">
                <a:moveTo>
                  <a:pt x="0" y="0"/>
                </a:moveTo>
                <a:lnTo>
                  <a:pt x="204888" y="0"/>
                </a:lnTo>
                <a:lnTo>
                  <a:pt x="204888" y="10287000"/>
                </a:lnTo>
                <a:lnTo>
                  <a:pt x="0" y="10287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grpSp>
        <p:nvGrpSpPr>
          <p:cNvPr id="7" name="Group 7"/>
          <p:cNvGrpSpPr/>
          <p:nvPr/>
        </p:nvGrpSpPr>
        <p:grpSpPr>
          <a:xfrm>
            <a:off x="16161197" y="7597351"/>
            <a:ext cx="2249572" cy="5295909"/>
            <a:chOff x="0" y="0"/>
            <a:chExt cx="2999429" cy="7061212"/>
          </a:xfrm>
        </p:grpSpPr>
        <p:sp>
          <p:nvSpPr>
            <p:cNvPr id="8" name="Freeform 8"/>
            <p:cNvSpPr/>
            <p:nvPr/>
          </p:nvSpPr>
          <p:spPr>
            <a:xfrm>
              <a:off x="0" y="0"/>
              <a:ext cx="2999486" cy="7061200"/>
            </a:xfrm>
            <a:custGeom>
              <a:avLst/>
              <a:gdLst/>
              <a:ahLst/>
              <a:cxnLst/>
              <a:rect l="l" t="t" r="r" b="b"/>
              <a:pathLst>
                <a:path w="2999486" h="7061200">
                  <a:moveTo>
                    <a:pt x="0" y="0"/>
                  </a:moveTo>
                  <a:lnTo>
                    <a:pt x="2999486" y="0"/>
                  </a:lnTo>
                  <a:lnTo>
                    <a:pt x="2999486" y="7061200"/>
                  </a:lnTo>
                  <a:lnTo>
                    <a:pt x="0" y="7061200"/>
                  </a:lnTo>
                  <a:lnTo>
                    <a:pt x="0" y="0"/>
                  </a:lnTo>
                  <a:close/>
                </a:path>
              </a:pathLst>
            </a:custGeom>
            <a:blipFill>
              <a:blip r:embed="rId4"/>
              <a:stretch>
                <a:fillRect l="-56899" r="-56897"/>
              </a:stretch>
            </a:blipFill>
          </p:spPr>
          <p:txBody>
            <a:bodyPr/>
            <a:lstStyle/>
            <a:p>
              <a:endParaRPr lang="tr-TR"/>
            </a:p>
          </p:txBody>
        </p:sp>
      </p:grpSp>
      <p:sp>
        <p:nvSpPr>
          <p:cNvPr id="9" name="Freeform 9"/>
          <p:cNvSpPr/>
          <p:nvPr/>
        </p:nvSpPr>
        <p:spPr>
          <a:xfrm>
            <a:off x="11774018" y="3402619"/>
            <a:ext cx="5672951" cy="6779868"/>
          </a:xfrm>
          <a:custGeom>
            <a:avLst/>
            <a:gdLst/>
            <a:ahLst/>
            <a:cxnLst/>
            <a:rect l="l" t="t" r="r" b="b"/>
            <a:pathLst>
              <a:path w="5672951" h="6779868">
                <a:moveTo>
                  <a:pt x="0" y="0"/>
                </a:moveTo>
                <a:lnTo>
                  <a:pt x="5672950" y="0"/>
                </a:lnTo>
                <a:lnTo>
                  <a:pt x="5672950" y="6779868"/>
                </a:lnTo>
                <a:lnTo>
                  <a:pt x="0" y="6779868"/>
                </a:lnTo>
                <a:lnTo>
                  <a:pt x="0" y="0"/>
                </a:lnTo>
                <a:close/>
              </a:path>
            </a:pathLst>
          </a:custGeom>
          <a:blipFill>
            <a:blip r:embed="rId9"/>
            <a:stretch>
              <a:fillRect/>
            </a:stretch>
          </a:blipFill>
        </p:spPr>
        <p:txBody>
          <a:bodyPr/>
          <a:lstStyle/>
          <a:p>
            <a:endParaRPr lang="tr-TR"/>
          </a:p>
        </p:txBody>
      </p:sp>
      <p:sp>
        <p:nvSpPr>
          <p:cNvPr id="10" name="TextBox 10"/>
          <p:cNvSpPr txBox="1"/>
          <p:nvPr/>
        </p:nvSpPr>
        <p:spPr>
          <a:xfrm>
            <a:off x="141717" y="3950652"/>
            <a:ext cx="5688998" cy="2585721"/>
          </a:xfrm>
          <a:prstGeom prst="rect">
            <a:avLst/>
          </a:prstGeom>
        </p:spPr>
        <p:txBody>
          <a:bodyPr lIns="0" tIns="0" rIns="0" bIns="0" rtlCol="0" anchor="t">
            <a:spAutoFit/>
          </a:bodyPr>
          <a:lstStyle/>
          <a:p>
            <a:pPr algn="l">
              <a:lnSpc>
                <a:spcPts val="7734"/>
              </a:lnSpc>
            </a:pPr>
            <a:r>
              <a:rPr lang="en-US" sz="8499" b="1">
                <a:solidFill>
                  <a:srgbClr val="061C5B"/>
                </a:solidFill>
                <a:latin typeface="Arimo Bold"/>
                <a:ea typeface="Arimo Bold"/>
                <a:cs typeface="Arimo Bold"/>
                <a:sym typeface="Arimo Bold"/>
              </a:rPr>
              <a:t>KOŞULLU</a:t>
            </a:r>
          </a:p>
          <a:p>
            <a:pPr algn="l">
              <a:lnSpc>
                <a:spcPts val="15894"/>
              </a:lnSpc>
            </a:pPr>
            <a:r>
              <a:rPr lang="en-US" sz="8499" b="1">
                <a:solidFill>
                  <a:srgbClr val="061C5B"/>
                </a:solidFill>
                <a:latin typeface="Arimo Bold"/>
                <a:ea typeface="Arimo Bold"/>
                <a:cs typeface="Arimo Bold"/>
                <a:sym typeface="Arimo Bold"/>
              </a:rPr>
              <a:t>İFADELER</a:t>
            </a:r>
          </a:p>
        </p:txBody>
      </p:sp>
      <p:sp>
        <p:nvSpPr>
          <p:cNvPr id="11" name="TextBox 11"/>
          <p:cNvSpPr txBox="1"/>
          <p:nvPr/>
        </p:nvSpPr>
        <p:spPr>
          <a:xfrm>
            <a:off x="6368608" y="201388"/>
            <a:ext cx="10810820" cy="3984719"/>
          </a:xfrm>
          <a:prstGeom prst="rect">
            <a:avLst/>
          </a:prstGeom>
        </p:spPr>
        <p:txBody>
          <a:bodyPr lIns="0" tIns="0" rIns="0" bIns="0" rtlCol="0" anchor="t">
            <a:spAutoFit/>
          </a:bodyPr>
          <a:lstStyle/>
          <a:p>
            <a:pPr algn="l">
              <a:lnSpc>
                <a:spcPts val="5213"/>
              </a:lnSpc>
            </a:pPr>
            <a:endParaRPr/>
          </a:p>
          <a:p>
            <a:pPr algn="l">
              <a:lnSpc>
                <a:spcPts val="5213"/>
              </a:lnSpc>
            </a:pPr>
            <a:r>
              <a:rPr lang="en-US" sz="4617" b="1" spc="-203">
                <a:solidFill>
                  <a:srgbClr val="061C5B"/>
                </a:solidFill>
                <a:latin typeface="Arimo Bold"/>
                <a:ea typeface="Arimo Bold"/>
                <a:cs typeface="Arimo Bold"/>
                <a:sym typeface="Arimo Bold"/>
              </a:rPr>
              <a:t>Bir programın, belirli bir koşul doğru olduğunda farklı, yanlış olduğunda farklı işlemler yapmasını istiyorsanız koşullu ifadeleri kullanabilirsiniz. </a:t>
            </a:r>
          </a:p>
          <a:p>
            <a:pPr algn="l">
              <a:lnSpc>
                <a:spcPts val="5218"/>
              </a:lnSpc>
            </a:pPr>
            <a:endParaRPr lang="en-US" sz="4617" b="1" spc="-203">
              <a:solidFill>
                <a:srgbClr val="061C5B"/>
              </a:solidFill>
              <a:latin typeface="Arimo Bold"/>
              <a:ea typeface="Arimo Bold"/>
              <a:cs typeface="Arimo Bold"/>
              <a:sym typeface="Arimo Bold"/>
            </a:endParaRPr>
          </a:p>
        </p:txBody>
      </p:sp>
      <p:sp>
        <p:nvSpPr>
          <p:cNvPr id="12" name="TextBox 12"/>
          <p:cNvSpPr txBox="1"/>
          <p:nvPr/>
        </p:nvSpPr>
        <p:spPr>
          <a:xfrm>
            <a:off x="6380649" y="4493364"/>
            <a:ext cx="5088321" cy="2669995"/>
          </a:xfrm>
          <a:prstGeom prst="rect">
            <a:avLst/>
          </a:prstGeom>
        </p:spPr>
        <p:txBody>
          <a:bodyPr lIns="0" tIns="0" rIns="0" bIns="0" rtlCol="0" anchor="t">
            <a:spAutoFit/>
          </a:bodyPr>
          <a:lstStyle/>
          <a:p>
            <a:pPr marL="0" lvl="0" indent="0" algn="l">
              <a:lnSpc>
                <a:spcPts val="5218"/>
              </a:lnSpc>
              <a:spcBef>
                <a:spcPct val="0"/>
              </a:spcBef>
            </a:pPr>
            <a:r>
              <a:rPr lang="en-US" sz="4617" b="1" u="none" strike="noStrike" spc="-206">
                <a:solidFill>
                  <a:srgbClr val="061C5B"/>
                </a:solidFill>
                <a:latin typeface="Arimo Bold"/>
                <a:ea typeface="Arimo Bold"/>
                <a:cs typeface="Arimo Bold"/>
                <a:sym typeface="Arimo Bold"/>
              </a:rPr>
              <a:t>Python’da koşullu ifadeler if, elif ve else anahtar kelimeleri ile yazılır.</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4" name="Freeform 4"/>
          <p:cNvSpPr/>
          <p:nvPr/>
        </p:nvSpPr>
        <p:spPr>
          <a:xfrm>
            <a:off x="757234" y="2390919"/>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grpSp>
        <p:nvGrpSpPr>
          <p:cNvPr id="5" name="Group 5"/>
          <p:cNvGrpSpPr/>
          <p:nvPr/>
        </p:nvGrpSpPr>
        <p:grpSpPr>
          <a:xfrm rot="5400000">
            <a:off x="9733106" y="1569609"/>
            <a:ext cx="11581825" cy="8442607"/>
            <a:chOff x="0" y="0"/>
            <a:chExt cx="15442433" cy="11256809"/>
          </a:xfrm>
        </p:grpSpPr>
        <p:sp>
          <p:nvSpPr>
            <p:cNvPr id="6" name="Freeform 6"/>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8"/>
              <a:stretch>
                <a:fillRect t="-5674" b="-5675"/>
              </a:stretch>
            </a:blipFill>
          </p:spPr>
          <p:txBody>
            <a:bodyPr/>
            <a:lstStyle/>
            <a:p>
              <a:endParaRPr lang="tr-TR"/>
            </a:p>
          </p:txBody>
        </p:sp>
      </p:grpSp>
      <p:sp>
        <p:nvSpPr>
          <p:cNvPr id="7" name="Freeform 7"/>
          <p:cNvSpPr/>
          <p:nvPr/>
        </p:nvSpPr>
        <p:spPr>
          <a:xfrm>
            <a:off x="8210138" y="1031965"/>
            <a:ext cx="7122114" cy="2176948"/>
          </a:xfrm>
          <a:custGeom>
            <a:avLst/>
            <a:gdLst/>
            <a:ahLst/>
            <a:cxnLst/>
            <a:rect l="l" t="t" r="r" b="b"/>
            <a:pathLst>
              <a:path w="7122114" h="2176948">
                <a:moveTo>
                  <a:pt x="0" y="0"/>
                </a:moveTo>
                <a:lnTo>
                  <a:pt x="7122114" y="0"/>
                </a:lnTo>
                <a:lnTo>
                  <a:pt x="7122114" y="2176948"/>
                </a:lnTo>
                <a:lnTo>
                  <a:pt x="0" y="2176948"/>
                </a:lnTo>
                <a:lnTo>
                  <a:pt x="0" y="0"/>
                </a:lnTo>
                <a:close/>
              </a:path>
            </a:pathLst>
          </a:custGeom>
          <a:blipFill>
            <a:blip r:embed="rId9"/>
            <a:stretch>
              <a:fillRect/>
            </a:stretch>
          </a:blipFill>
        </p:spPr>
        <p:txBody>
          <a:bodyPr/>
          <a:lstStyle/>
          <a:p>
            <a:endParaRPr lang="tr-TR"/>
          </a:p>
        </p:txBody>
      </p:sp>
      <p:sp>
        <p:nvSpPr>
          <p:cNvPr id="8" name="TextBox 8"/>
          <p:cNvSpPr txBox="1"/>
          <p:nvPr/>
        </p:nvSpPr>
        <p:spPr>
          <a:xfrm>
            <a:off x="-361335" y="1234939"/>
            <a:ext cx="6634166" cy="1111907"/>
          </a:xfrm>
          <a:prstGeom prst="rect">
            <a:avLst/>
          </a:prstGeom>
        </p:spPr>
        <p:txBody>
          <a:bodyPr wrap="square" lIns="0" tIns="0" rIns="0" bIns="0" rtlCol="0" anchor="t">
            <a:spAutoFit/>
          </a:bodyPr>
          <a:lstStyle/>
          <a:p>
            <a:pPr algn="ctr">
              <a:lnSpc>
                <a:spcPts val="9508"/>
              </a:lnSpc>
              <a:spcBef>
                <a:spcPct val="0"/>
              </a:spcBef>
            </a:pPr>
            <a:r>
              <a:rPr lang="en-US" sz="6791" b="1" dirty="0">
                <a:solidFill>
                  <a:srgbClr val="061C5B"/>
                </a:solidFill>
                <a:latin typeface="Arimo Bold"/>
                <a:ea typeface="Arimo Bold"/>
                <a:cs typeface="Arimo Bold"/>
                <a:sym typeface="Arimo Bold"/>
              </a:rPr>
              <a:t>IF BLOĞU</a:t>
            </a:r>
          </a:p>
        </p:txBody>
      </p:sp>
      <p:sp>
        <p:nvSpPr>
          <p:cNvPr id="9" name="TextBox 9"/>
          <p:cNvSpPr txBox="1"/>
          <p:nvPr/>
        </p:nvSpPr>
        <p:spPr>
          <a:xfrm>
            <a:off x="67307" y="6591828"/>
            <a:ext cx="16900863" cy="3221661"/>
          </a:xfrm>
          <a:prstGeom prst="rect">
            <a:avLst/>
          </a:prstGeom>
        </p:spPr>
        <p:txBody>
          <a:bodyPr lIns="0" tIns="0" rIns="0" bIns="0" rtlCol="0" anchor="t">
            <a:spAutoFit/>
          </a:bodyPr>
          <a:lstStyle/>
          <a:p>
            <a:pPr marL="971550" lvl="1" indent="-485775" algn="l">
              <a:lnSpc>
                <a:spcPts val="5080"/>
              </a:lnSpc>
              <a:buAutoNum type="arabicPeriod"/>
            </a:pPr>
            <a:r>
              <a:rPr lang="en-US" sz="4500" spc="-198">
                <a:solidFill>
                  <a:srgbClr val="061C5B"/>
                </a:solidFill>
                <a:latin typeface="Arimo"/>
                <a:ea typeface="Arimo"/>
                <a:cs typeface="Arimo"/>
                <a:sym typeface="Arimo"/>
              </a:rPr>
              <a:t>If bloğu, bir koşulun doğru olup olmadığını kontrol eder.</a:t>
            </a:r>
          </a:p>
          <a:p>
            <a:pPr marL="971550" lvl="1" indent="-485775" algn="l">
              <a:lnSpc>
                <a:spcPts val="5080"/>
              </a:lnSpc>
              <a:buAutoNum type="arabicPeriod"/>
            </a:pPr>
            <a:r>
              <a:rPr lang="en-US" sz="4500" spc="-198">
                <a:solidFill>
                  <a:srgbClr val="061C5B"/>
                </a:solidFill>
                <a:latin typeface="Arimo"/>
                <a:ea typeface="Arimo"/>
                <a:cs typeface="Arimo"/>
                <a:sym typeface="Arimo"/>
              </a:rPr>
              <a:t>Eğer koşul doğruysa, if bloğu çalışır ve belirtilen işlemler yapılır.</a:t>
            </a:r>
          </a:p>
          <a:p>
            <a:pPr marL="971550" lvl="1" indent="-485775" algn="l">
              <a:lnSpc>
                <a:spcPts val="5080"/>
              </a:lnSpc>
              <a:buAutoNum type="arabicPeriod"/>
            </a:pPr>
            <a:r>
              <a:rPr lang="en-US" sz="4500" spc="-198">
                <a:solidFill>
                  <a:srgbClr val="061C5B"/>
                </a:solidFill>
                <a:latin typeface="Arimo"/>
                <a:ea typeface="Arimo"/>
                <a:cs typeface="Arimo"/>
                <a:sym typeface="Arimo"/>
              </a:rPr>
              <a:t>Eğer koşul yanlışsa, if bloğu atlanır.</a:t>
            </a:r>
          </a:p>
          <a:p>
            <a:pPr algn="l">
              <a:lnSpc>
                <a:spcPts val="5080"/>
              </a:lnSpc>
            </a:pPr>
            <a:endParaRPr lang="en-US" sz="4500" spc="-198">
              <a:solidFill>
                <a:srgbClr val="061C5B"/>
              </a:solidFill>
              <a:latin typeface="Arimo"/>
              <a:ea typeface="Arimo"/>
              <a:cs typeface="Arimo"/>
              <a:sym typeface="Arimo"/>
            </a:endParaRPr>
          </a:p>
          <a:p>
            <a:pPr marL="0" lvl="0" indent="0" algn="l">
              <a:lnSpc>
                <a:spcPts val="5084"/>
              </a:lnSpc>
              <a:spcBef>
                <a:spcPct val="0"/>
              </a:spcBef>
            </a:pPr>
            <a:endParaRPr lang="en-US" sz="4500" spc="-198">
              <a:solidFill>
                <a:srgbClr val="061C5B"/>
              </a:solidFill>
              <a:latin typeface="Arimo"/>
              <a:ea typeface="Arimo"/>
              <a:cs typeface="Arimo"/>
              <a:sym typeface="Arimo"/>
            </a:endParaRPr>
          </a:p>
        </p:txBody>
      </p:sp>
      <p:sp>
        <p:nvSpPr>
          <p:cNvPr id="10" name="TextBox 10"/>
          <p:cNvSpPr txBox="1"/>
          <p:nvPr/>
        </p:nvSpPr>
        <p:spPr>
          <a:xfrm>
            <a:off x="483128" y="3608558"/>
            <a:ext cx="16776172" cy="2583220"/>
          </a:xfrm>
          <a:prstGeom prst="rect">
            <a:avLst/>
          </a:prstGeom>
        </p:spPr>
        <p:txBody>
          <a:bodyPr lIns="0" tIns="0" rIns="0" bIns="0" rtlCol="0" anchor="t">
            <a:spAutoFit/>
          </a:bodyPr>
          <a:lstStyle/>
          <a:p>
            <a:pPr marL="0" lvl="0" indent="0" algn="l">
              <a:lnSpc>
                <a:spcPts val="5084"/>
              </a:lnSpc>
              <a:spcBef>
                <a:spcPct val="0"/>
              </a:spcBef>
            </a:pPr>
            <a:r>
              <a:rPr lang="en-US" sz="4500" b="1" u="none" strike="noStrike" spc="-201">
                <a:solidFill>
                  <a:srgbClr val="061C5B"/>
                </a:solidFill>
                <a:latin typeface="Arimo Bold"/>
                <a:ea typeface="Arimo Bold"/>
                <a:cs typeface="Arimo Bold"/>
                <a:sym typeface="Arimo Bold"/>
              </a:rPr>
              <a:t>Bilgisayar programları, kararlar alarak belirli işlemleri yapabilir. Eğer bir durum doğruysa, bilgisayar bir eylem yapar. Eğer o durum yanlışsa, farklı bir eylem yapar ya da hiçbir şey yapmaz. İşte bu mantığı programlamada if yapısı ile uygularız.</a:t>
            </a:r>
          </a:p>
        </p:txBody>
      </p:sp>
      <p:sp>
        <p:nvSpPr>
          <p:cNvPr id="11" name="Freeform 11"/>
          <p:cNvSpPr/>
          <p:nvPr/>
        </p:nvSpPr>
        <p:spPr>
          <a:xfrm>
            <a:off x="16095213" y="9213462"/>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1283</Words>
  <Application>Microsoft Office PowerPoint</Application>
  <PresentationFormat>Özel</PresentationFormat>
  <Paragraphs>144</Paragraphs>
  <Slides>39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39</vt:i4>
      </vt:variant>
    </vt:vector>
  </HeadingPairs>
  <TitlesOfParts>
    <vt:vector size="46" baseType="lpstr">
      <vt:lpstr>Arial</vt:lpstr>
      <vt:lpstr>London</vt:lpstr>
      <vt:lpstr>Arimo Bold Italics</vt:lpstr>
      <vt:lpstr>Calibri</vt:lpstr>
      <vt:lpstr>Arimo Bold</vt:lpstr>
      <vt:lpstr>Arimo</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101 döngüler ve koşullar</dc:title>
  <cp:lastModifiedBy>Hasna Sena Kaymak</cp:lastModifiedBy>
  <cp:revision>2</cp:revision>
  <dcterms:created xsi:type="dcterms:W3CDTF">2006-08-16T00:00:00Z</dcterms:created>
  <dcterms:modified xsi:type="dcterms:W3CDTF">2024-10-09T11:58:39Z</dcterms:modified>
  <dc:identifier>DAGS5o-8ofM</dc:identifier>
</cp:coreProperties>
</file>