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8288000" cy="10287000"/>
  <p:notesSz cx="6858000" cy="9144000"/>
  <p:embeddedFontLst>
    <p:embeddedFont>
      <p:font typeface="Arimo" panose="020B0604020202020204" charset="0"/>
      <p:regular r:id="rId37"/>
    </p:embeddedFont>
    <p:embeddedFont>
      <p:font typeface="Arimo Bold" panose="020B0604020202020204" charset="0"/>
      <p:regular r:id="rId38"/>
    </p:embeddedFont>
    <p:embeddedFont>
      <p:font typeface="Arimo Bold Italics" panose="020B0604020202020204" charset="0"/>
      <p:regular r:id="rId39"/>
    </p:embeddedFont>
    <p:embeddedFont>
      <p:font typeface="Codec Pro" panose="020B0604020202020204" charset="0"/>
      <p:regular r:id="rId40"/>
    </p:embeddedFont>
    <p:embeddedFont>
      <p:font typeface="London" panose="020B0604020202020204" charset="0"/>
      <p:regular r:id="rId41"/>
    </p:embeddedFont>
    <p:embeddedFont>
      <p:font typeface="Paytone One" panose="020B0604020202020204" charset="0"/>
      <p:regular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13.svg"/><Relationship Id="rId7" Type="http://schemas.openxmlformats.org/officeDocument/2006/relationships/image" Target="../media/image4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47.svg"/><Relationship Id="rId4" Type="http://schemas.openxmlformats.org/officeDocument/2006/relationships/image" Target="../media/image30.png"/><Relationship Id="rId9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3.svg"/><Relationship Id="rId7" Type="http://schemas.openxmlformats.org/officeDocument/2006/relationships/image" Target="../media/image49.svg"/><Relationship Id="rId12" Type="http://schemas.openxmlformats.org/officeDocument/2006/relationships/image" Target="../media/image5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51.png"/><Relationship Id="rId5" Type="http://schemas.openxmlformats.org/officeDocument/2006/relationships/image" Target="../media/image11.svg"/><Relationship Id="rId10" Type="http://schemas.openxmlformats.org/officeDocument/2006/relationships/image" Target="../media/image50.png"/><Relationship Id="rId4" Type="http://schemas.openxmlformats.org/officeDocument/2006/relationships/image" Target="../media/image10.png"/><Relationship Id="rId9" Type="http://schemas.openxmlformats.org/officeDocument/2006/relationships/image" Target="../media/image47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svg"/><Relationship Id="rId7" Type="http://schemas.openxmlformats.org/officeDocument/2006/relationships/image" Target="../media/image58.svg"/><Relationship Id="rId12" Type="http://schemas.openxmlformats.org/officeDocument/2006/relationships/image" Target="../media/image13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12.png"/><Relationship Id="rId5" Type="http://schemas.openxmlformats.org/officeDocument/2006/relationships/image" Target="../media/image56.png"/><Relationship Id="rId10" Type="http://schemas.openxmlformats.org/officeDocument/2006/relationships/image" Target="../media/image11.svg"/><Relationship Id="rId4" Type="http://schemas.openxmlformats.org/officeDocument/2006/relationships/image" Target="../media/image55.png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13.svg"/><Relationship Id="rId7" Type="http://schemas.openxmlformats.org/officeDocument/2006/relationships/image" Target="../media/image4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61.png"/><Relationship Id="rId4" Type="http://schemas.openxmlformats.org/officeDocument/2006/relationships/image" Target="../media/image30.png"/><Relationship Id="rId9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47.svg"/><Relationship Id="rId3" Type="http://schemas.openxmlformats.org/officeDocument/2006/relationships/image" Target="../media/image13.svg"/><Relationship Id="rId7" Type="http://schemas.openxmlformats.org/officeDocument/2006/relationships/image" Target="../media/image63.svg"/><Relationship Id="rId12" Type="http://schemas.openxmlformats.org/officeDocument/2006/relationships/image" Target="../media/image4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11.svg"/><Relationship Id="rId10" Type="http://schemas.openxmlformats.org/officeDocument/2006/relationships/image" Target="../media/image66.png"/><Relationship Id="rId4" Type="http://schemas.openxmlformats.org/officeDocument/2006/relationships/image" Target="../media/image10.png"/><Relationship Id="rId9" Type="http://schemas.openxmlformats.org/officeDocument/2006/relationships/image" Target="../media/image65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13.svg"/><Relationship Id="rId7" Type="http://schemas.openxmlformats.org/officeDocument/2006/relationships/image" Target="../media/image6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47.svg"/><Relationship Id="rId4" Type="http://schemas.openxmlformats.org/officeDocument/2006/relationships/image" Target="../media/image30.png"/><Relationship Id="rId9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3" Type="http://schemas.openxmlformats.org/officeDocument/2006/relationships/image" Target="../media/image33.svg"/><Relationship Id="rId7" Type="http://schemas.openxmlformats.org/officeDocument/2006/relationships/image" Target="../media/image7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75.png"/><Relationship Id="rId4" Type="http://schemas.openxmlformats.org/officeDocument/2006/relationships/image" Target="../media/image34.png"/><Relationship Id="rId9" Type="http://schemas.openxmlformats.org/officeDocument/2006/relationships/image" Target="../media/image7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9.svg"/><Relationship Id="rId7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3.svg"/><Relationship Id="rId5" Type="http://schemas.openxmlformats.org/officeDocument/2006/relationships/image" Target="../media/image77.svg"/><Relationship Id="rId10" Type="http://schemas.openxmlformats.org/officeDocument/2006/relationships/image" Target="../media/image12.png"/><Relationship Id="rId4" Type="http://schemas.openxmlformats.org/officeDocument/2006/relationships/image" Target="../media/image76.png"/><Relationship Id="rId9" Type="http://schemas.openxmlformats.org/officeDocument/2006/relationships/image" Target="../media/image7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1.png"/><Relationship Id="rId7" Type="http://schemas.openxmlformats.org/officeDocument/2006/relationships/image" Target="../media/image85.sv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10" Type="http://schemas.openxmlformats.org/officeDocument/2006/relationships/image" Target="../media/image86.png"/><Relationship Id="rId4" Type="http://schemas.openxmlformats.org/officeDocument/2006/relationships/image" Target="../media/image82.png"/><Relationship Id="rId9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13.svg"/><Relationship Id="rId7" Type="http://schemas.openxmlformats.org/officeDocument/2006/relationships/image" Target="../media/image4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88.png"/><Relationship Id="rId4" Type="http://schemas.openxmlformats.org/officeDocument/2006/relationships/image" Target="../media/image30.png"/><Relationship Id="rId9" Type="http://schemas.openxmlformats.org/officeDocument/2006/relationships/image" Target="../media/image8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13.svg"/><Relationship Id="rId7" Type="http://schemas.openxmlformats.org/officeDocument/2006/relationships/image" Target="../media/image8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93.svg"/><Relationship Id="rId5" Type="http://schemas.openxmlformats.org/officeDocument/2006/relationships/image" Target="../media/image10.png"/><Relationship Id="rId10" Type="http://schemas.openxmlformats.org/officeDocument/2006/relationships/image" Target="../media/image92.png"/><Relationship Id="rId4" Type="http://schemas.openxmlformats.org/officeDocument/2006/relationships/image" Target="../media/image30.png"/><Relationship Id="rId9" Type="http://schemas.openxmlformats.org/officeDocument/2006/relationships/image" Target="../media/image91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13.svg"/><Relationship Id="rId7" Type="http://schemas.openxmlformats.org/officeDocument/2006/relationships/image" Target="../media/image95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11" Type="http://schemas.openxmlformats.org/officeDocument/2006/relationships/image" Target="../media/image97.png"/><Relationship Id="rId5" Type="http://schemas.openxmlformats.org/officeDocument/2006/relationships/image" Target="../media/image11.svg"/><Relationship Id="rId10" Type="http://schemas.openxmlformats.org/officeDocument/2006/relationships/image" Target="../media/image47.svg"/><Relationship Id="rId4" Type="http://schemas.openxmlformats.org/officeDocument/2006/relationships/image" Target="../media/image10.png"/><Relationship Id="rId9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99.svg"/><Relationship Id="rId7" Type="http://schemas.openxmlformats.org/officeDocument/2006/relationships/image" Target="../media/image103.svg"/><Relationship Id="rId12" Type="http://schemas.openxmlformats.org/officeDocument/2006/relationships/image" Target="../media/image13.sv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11" Type="http://schemas.openxmlformats.org/officeDocument/2006/relationships/image" Target="../media/image12.png"/><Relationship Id="rId5" Type="http://schemas.openxmlformats.org/officeDocument/2006/relationships/image" Target="../media/image101.svg"/><Relationship Id="rId10" Type="http://schemas.openxmlformats.org/officeDocument/2006/relationships/image" Target="../media/image106.svg"/><Relationship Id="rId4" Type="http://schemas.openxmlformats.org/officeDocument/2006/relationships/image" Target="../media/image100.png"/><Relationship Id="rId9" Type="http://schemas.openxmlformats.org/officeDocument/2006/relationships/image" Target="../media/image10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13.svg"/><Relationship Id="rId7" Type="http://schemas.openxmlformats.org/officeDocument/2006/relationships/image" Target="../media/image4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08.png"/><Relationship Id="rId4" Type="http://schemas.openxmlformats.org/officeDocument/2006/relationships/image" Target="../media/image30.png"/><Relationship Id="rId9" Type="http://schemas.openxmlformats.org/officeDocument/2006/relationships/image" Target="../media/image10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svg"/><Relationship Id="rId3" Type="http://schemas.openxmlformats.org/officeDocument/2006/relationships/image" Target="../media/image110.svg"/><Relationship Id="rId7" Type="http://schemas.openxmlformats.org/officeDocument/2006/relationships/image" Target="../media/image114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svg"/><Relationship Id="rId5" Type="http://schemas.openxmlformats.org/officeDocument/2006/relationships/image" Target="../media/image112.png"/><Relationship Id="rId10" Type="http://schemas.openxmlformats.org/officeDocument/2006/relationships/image" Target="../media/image13.svg"/><Relationship Id="rId4" Type="http://schemas.openxmlformats.org/officeDocument/2006/relationships/image" Target="../media/image111.png"/><Relationship Id="rId9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1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3.svg"/><Relationship Id="rId7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119.svg"/><Relationship Id="rId5" Type="http://schemas.openxmlformats.org/officeDocument/2006/relationships/image" Target="../media/image10.png"/><Relationship Id="rId10" Type="http://schemas.openxmlformats.org/officeDocument/2006/relationships/image" Target="../media/image118.png"/><Relationship Id="rId4" Type="http://schemas.openxmlformats.org/officeDocument/2006/relationships/image" Target="../media/image34.png"/><Relationship Id="rId9" Type="http://schemas.openxmlformats.org/officeDocument/2006/relationships/image" Target="../media/image1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1.svg"/><Relationship Id="rId4" Type="http://schemas.openxmlformats.org/officeDocument/2006/relationships/image" Target="../media/image1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svg"/><Relationship Id="rId10" Type="http://schemas.openxmlformats.org/officeDocument/2006/relationships/image" Target="../media/image15.svg"/><Relationship Id="rId19" Type="http://schemas.openxmlformats.org/officeDocument/2006/relationships/image" Target="../media/image24.sv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5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9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27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27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26.png"/><Relationship Id="rId2" Type="http://schemas.openxmlformats.org/officeDocument/2006/relationships/image" Target="../media/image7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22.svg"/><Relationship Id="rId5" Type="http://schemas.openxmlformats.org/officeDocument/2006/relationships/image" Target="../media/image10.png"/><Relationship Id="rId15" Type="http://schemas.openxmlformats.org/officeDocument/2006/relationships/image" Target="../media/image20.svg"/><Relationship Id="rId10" Type="http://schemas.openxmlformats.org/officeDocument/2006/relationships/image" Target="../media/image21.png"/><Relationship Id="rId4" Type="http://schemas.openxmlformats.org/officeDocument/2006/relationships/image" Target="../media/image9.svg"/><Relationship Id="rId9" Type="http://schemas.openxmlformats.org/officeDocument/2006/relationships/image" Target="../media/image25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20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27.svg"/><Relationship Id="rId5" Type="http://schemas.openxmlformats.org/officeDocument/2006/relationships/image" Target="../media/image10.png"/><Relationship Id="rId10" Type="http://schemas.openxmlformats.org/officeDocument/2006/relationships/image" Target="../media/image26.png"/><Relationship Id="rId4" Type="http://schemas.openxmlformats.org/officeDocument/2006/relationships/image" Target="../media/image9.sv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1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3.svg"/><Relationship Id="rId7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34.png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3" Type="http://schemas.openxmlformats.org/officeDocument/2006/relationships/image" Target="../media/image13.sv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png"/><Relationship Id="rId16" Type="http://schemas.openxmlformats.org/officeDocument/2006/relationships/image" Target="../media/image4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21.png"/><Relationship Id="rId5" Type="http://schemas.openxmlformats.org/officeDocument/2006/relationships/image" Target="../media/image10.png"/><Relationship Id="rId15" Type="http://schemas.openxmlformats.org/officeDocument/2006/relationships/image" Target="../media/image39.png"/><Relationship Id="rId10" Type="http://schemas.openxmlformats.org/officeDocument/2006/relationships/image" Target="../media/image20.svg"/><Relationship Id="rId4" Type="http://schemas.openxmlformats.org/officeDocument/2006/relationships/image" Target="../media/image38.png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2.png"/><Relationship Id="rId7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9238" b="-9238"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4230094" y="-154202"/>
            <a:ext cx="4733418" cy="3346921"/>
            <a:chOff x="0" y="0"/>
            <a:chExt cx="6311224" cy="446256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11265" cy="4462526"/>
            </a:xfrm>
            <a:custGeom>
              <a:avLst/>
              <a:gdLst/>
              <a:ahLst/>
              <a:cxnLst/>
              <a:rect l="l" t="t" r="r" b="b"/>
              <a:pathLst>
                <a:path w="6311265" h="4462526">
                  <a:moveTo>
                    <a:pt x="0" y="0"/>
                  </a:moveTo>
                  <a:lnTo>
                    <a:pt x="6311265" y="0"/>
                  </a:lnTo>
                  <a:lnTo>
                    <a:pt x="6311265" y="4462526"/>
                  </a:lnTo>
                  <a:lnTo>
                    <a:pt x="0" y="44625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7" b="-8"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383953" y="3594659"/>
            <a:ext cx="15520095" cy="2066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949"/>
              </a:lnSpc>
            </a:pPr>
            <a:r>
              <a:rPr lang="en-US" sz="15000" spc="-675">
                <a:solidFill>
                  <a:srgbClr val="FFFFFF"/>
                </a:solidFill>
                <a:latin typeface="London"/>
                <a:ea typeface="London"/>
                <a:cs typeface="London"/>
                <a:sym typeface="London"/>
              </a:rPr>
              <a:t>PYTHON 101: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12485" y="6105337"/>
            <a:ext cx="17675515" cy="1416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49"/>
              </a:lnSpc>
            </a:pPr>
            <a:r>
              <a:rPr lang="en-US" sz="4999" spc="-225">
                <a:solidFill>
                  <a:srgbClr val="FFFFFF"/>
                </a:solidFill>
                <a:latin typeface="London"/>
                <a:ea typeface="London"/>
                <a:cs typeface="London"/>
                <a:sym typeface="London"/>
              </a:rPr>
              <a:t>DERS 3: FONKSİYONLAR ve MODÜLER PROGRAMLAMA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7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89871" y="892864"/>
            <a:ext cx="5961657" cy="763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58"/>
              </a:lnSpc>
            </a:pPr>
            <a:r>
              <a:rPr lang="en-US" sz="5998" b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SIRA SİZDE!</a:t>
            </a:r>
          </a:p>
        </p:txBody>
      </p:sp>
      <p:sp>
        <p:nvSpPr>
          <p:cNvPr id="3" name="Freeform 3"/>
          <p:cNvSpPr/>
          <p:nvPr/>
        </p:nvSpPr>
        <p:spPr>
          <a:xfrm>
            <a:off x="489871" y="1520104"/>
            <a:ext cx="5146996" cy="136640"/>
          </a:xfrm>
          <a:custGeom>
            <a:avLst/>
            <a:gdLst/>
            <a:ahLst/>
            <a:cxnLst/>
            <a:rect l="l" t="t" r="r" b="b"/>
            <a:pathLst>
              <a:path w="5146996" h="136640">
                <a:moveTo>
                  <a:pt x="0" y="0"/>
                </a:moveTo>
                <a:lnTo>
                  <a:pt x="5146996" y="0"/>
                </a:lnTo>
                <a:lnTo>
                  <a:pt x="5146996" y="136640"/>
                </a:lnTo>
                <a:lnTo>
                  <a:pt x="0" y="1366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TextBox 4"/>
          <p:cNvSpPr txBox="1"/>
          <p:nvPr/>
        </p:nvSpPr>
        <p:spPr>
          <a:xfrm>
            <a:off x="489872" y="1701511"/>
            <a:ext cx="14171971" cy="209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Bir fonksiyon yazın, bu fonksiyon ekrana "Bugün hava güzel!" mesajı yazdırsın. Fonksiyon hiçbir parametre almasın.</a:t>
            </a:r>
          </a:p>
        </p:txBody>
      </p:sp>
      <p:sp>
        <p:nvSpPr>
          <p:cNvPr id="5" name="Freeform 5"/>
          <p:cNvSpPr/>
          <p:nvPr/>
        </p:nvSpPr>
        <p:spPr>
          <a:xfrm>
            <a:off x="13241172" y="-40329"/>
            <a:ext cx="5046828" cy="6008129"/>
          </a:xfrm>
          <a:custGeom>
            <a:avLst/>
            <a:gdLst/>
            <a:ahLst/>
            <a:cxnLst/>
            <a:rect l="l" t="t" r="r" b="b"/>
            <a:pathLst>
              <a:path w="5046828" h="6008129">
                <a:moveTo>
                  <a:pt x="0" y="0"/>
                </a:moveTo>
                <a:lnTo>
                  <a:pt x="5046828" y="0"/>
                </a:lnTo>
                <a:lnTo>
                  <a:pt x="5046828" y="6008129"/>
                </a:lnTo>
                <a:lnTo>
                  <a:pt x="0" y="60081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-747932" y="8932168"/>
            <a:ext cx="2475607" cy="1354832"/>
          </a:xfrm>
          <a:custGeom>
            <a:avLst/>
            <a:gdLst/>
            <a:ahLst/>
            <a:cxnLst/>
            <a:rect l="l" t="t" r="r" b="b"/>
            <a:pathLst>
              <a:path w="2475607" h="1354832">
                <a:moveTo>
                  <a:pt x="0" y="0"/>
                </a:moveTo>
                <a:lnTo>
                  <a:pt x="2475607" y="0"/>
                </a:lnTo>
                <a:lnTo>
                  <a:pt x="2475607" y="1354832"/>
                </a:lnTo>
                <a:lnTo>
                  <a:pt x="0" y="13548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249" b="-249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16445559" y="-326132"/>
            <a:ext cx="2475607" cy="1354832"/>
          </a:xfrm>
          <a:custGeom>
            <a:avLst/>
            <a:gdLst/>
            <a:ahLst/>
            <a:cxnLst/>
            <a:rect l="l" t="t" r="r" b="b"/>
            <a:pathLst>
              <a:path w="2475607" h="1354832">
                <a:moveTo>
                  <a:pt x="0" y="0"/>
                </a:moveTo>
                <a:lnTo>
                  <a:pt x="2475607" y="0"/>
                </a:lnTo>
                <a:lnTo>
                  <a:pt x="2475607" y="1354832"/>
                </a:lnTo>
                <a:lnTo>
                  <a:pt x="0" y="13548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249" b="-249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Freeform 8"/>
          <p:cNvSpPr/>
          <p:nvPr/>
        </p:nvSpPr>
        <p:spPr>
          <a:xfrm>
            <a:off x="1369628" y="4514939"/>
            <a:ext cx="9480454" cy="1963703"/>
          </a:xfrm>
          <a:custGeom>
            <a:avLst/>
            <a:gdLst/>
            <a:ahLst/>
            <a:cxnLst/>
            <a:rect l="l" t="t" r="r" b="b"/>
            <a:pathLst>
              <a:path w="9480454" h="1963703">
                <a:moveTo>
                  <a:pt x="0" y="0"/>
                </a:moveTo>
                <a:lnTo>
                  <a:pt x="9480454" y="0"/>
                </a:lnTo>
                <a:lnTo>
                  <a:pt x="9480454" y="1963703"/>
                </a:lnTo>
                <a:lnTo>
                  <a:pt x="0" y="196370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b="-107946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Freeform 9"/>
          <p:cNvSpPr/>
          <p:nvPr/>
        </p:nvSpPr>
        <p:spPr>
          <a:xfrm>
            <a:off x="1369628" y="6478642"/>
            <a:ext cx="9480454" cy="1361030"/>
          </a:xfrm>
          <a:custGeom>
            <a:avLst/>
            <a:gdLst/>
            <a:ahLst/>
            <a:cxnLst/>
            <a:rect l="l" t="t" r="r" b="b"/>
            <a:pathLst>
              <a:path w="9480454" h="1361030">
                <a:moveTo>
                  <a:pt x="0" y="0"/>
                </a:moveTo>
                <a:lnTo>
                  <a:pt x="9480454" y="0"/>
                </a:lnTo>
                <a:lnTo>
                  <a:pt x="9480454" y="1361031"/>
                </a:lnTo>
                <a:lnTo>
                  <a:pt x="0" y="136103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200026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0" name="Freeform 10"/>
          <p:cNvSpPr/>
          <p:nvPr/>
        </p:nvSpPr>
        <p:spPr>
          <a:xfrm>
            <a:off x="9593616" y="8554048"/>
            <a:ext cx="7209465" cy="988727"/>
          </a:xfrm>
          <a:custGeom>
            <a:avLst/>
            <a:gdLst/>
            <a:ahLst/>
            <a:cxnLst/>
            <a:rect l="l" t="t" r="r" b="b"/>
            <a:pathLst>
              <a:path w="7209465" h="988727">
                <a:moveTo>
                  <a:pt x="0" y="0"/>
                </a:moveTo>
                <a:lnTo>
                  <a:pt x="7209465" y="0"/>
                </a:lnTo>
                <a:lnTo>
                  <a:pt x="7209465" y="988726"/>
                </a:lnTo>
                <a:lnTo>
                  <a:pt x="0" y="98872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>
          <a:xfrm rot="1735901">
            <a:off x="11188252" y="6804013"/>
            <a:ext cx="2556147" cy="913822"/>
          </a:xfrm>
          <a:custGeom>
            <a:avLst/>
            <a:gdLst/>
            <a:ahLst/>
            <a:cxnLst/>
            <a:rect l="l" t="t" r="r" b="b"/>
            <a:pathLst>
              <a:path w="2556147" h="913822">
                <a:moveTo>
                  <a:pt x="0" y="0"/>
                </a:moveTo>
                <a:lnTo>
                  <a:pt x="2556147" y="0"/>
                </a:lnTo>
                <a:lnTo>
                  <a:pt x="2556147" y="913822"/>
                </a:lnTo>
                <a:lnTo>
                  <a:pt x="0" y="91382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8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89871" y="1520104"/>
            <a:ext cx="5146996" cy="136640"/>
          </a:xfrm>
          <a:custGeom>
            <a:avLst/>
            <a:gdLst/>
            <a:ahLst/>
            <a:cxnLst/>
            <a:rect l="l" t="t" r="r" b="b"/>
            <a:pathLst>
              <a:path w="5146996" h="136640">
                <a:moveTo>
                  <a:pt x="0" y="0"/>
                </a:moveTo>
                <a:lnTo>
                  <a:pt x="5146996" y="0"/>
                </a:lnTo>
                <a:lnTo>
                  <a:pt x="5146996" y="136640"/>
                </a:lnTo>
                <a:lnTo>
                  <a:pt x="0" y="1366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-747932" y="8932168"/>
            <a:ext cx="2475607" cy="1354832"/>
          </a:xfrm>
          <a:custGeom>
            <a:avLst/>
            <a:gdLst/>
            <a:ahLst/>
            <a:cxnLst/>
            <a:rect l="l" t="t" r="r" b="b"/>
            <a:pathLst>
              <a:path w="2475607" h="1354832">
                <a:moveTo>
                  <a:pt x="0" y="0"/>
                </a:moveTo>
                <a:lnTo>
                  <a:pt x="2475607" y="0"/>
                </a:lnTo>
                <a:lnTo>
                  <a:pt x="2475607" y="1354832"/>
                </a:lnTo>
                <a:lnTo>
                  <a:pt x="0" y="13548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249" b="-249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TextBox 4"/>
          <p:cNvSpPr txBox="1"/>
          <p:nvPr/>
        </p:nvSpPr>
        <p:spPr>
          <a:xfrm>
            <a:off x="489872" y="892864"/>
            <a:ext cx="8342621" cy="763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58"/>
              </a:lnSpc>
            </a:pPr>
            <a:r>
              <a:rPr lang="en-US" sz="5998" b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Parametreli Fonksiyon</a:t>
            </a:r>
          </a:p>
        </p:txBody>
      </p:sp>
      <p:sp>
        <p:nvSpPr>
          <p:cNvPr id="5" name="Freeform 5"/>
          <p:cNvSpPr/>
          <p:nvPr/>
        </p:nvSpPr>
        <p:spPr>
          <a:xfrm>
            <a:off x="489871" y="1438988"/>
            <a:ext cx="8202528" cy="217756"/>
          </a:xfrm>
          <a:custGeom>
            <a:avLst/>
            <a:gdLst/>
            <a:ahLst/>
            <a:cxnLst/>
            <a:rect l="l" t="t" r="r" b="b"/>
            <a:pathLst>
              <a:path w="8202528" h="217756">
                <a:moveTo>
                  <a:pt x="0" y="0"/>
                </a:moveTo>
                <a:lnTo>
                  <a:pt x="8202529" y="0"/>
                </a:lnTo>
                <a:lnTo>
                  <a:pt x="8202529" y="217756"/>
                </a:lnTo>
                <a:lnTo>
                  <a:pt x="0" y="2177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8832493" y="5240"/>
            <a:ext cx="2081419" cy="2107766"/>
          </a:xfrm>
          <a:custGeom>
            <a:avLst/>
            <a:gdLst/>
            <a:ahLst/>
            <a:cxnLst/>
            <a:rect l="l" t="t" r="r" b="b"/>
            <a:pathLst>
              <a:path w="2081419" h="2107766">
                <a:moveTo>
                  <a:pt x="0" y="0"/>
                </a:moveTo>
                <a:lnTo>
                  <a:pt x="2081419" y="0"/>
                </a:lnTo>
                <a:lnTo>
                  <a:pt x="2081419" y="2107766"/>
                </a:lnTo>
                <a:lnTo>
                  <a:pt x="0" y="21077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-227101" y="-450064"/>
            <a:ext cx="2192787" cy="1200053"/>
          </a:xfrm>
          <a:custGeom>
            <a:avLst/>
            <a:gdLst/>
            <a:ahLst/>
            <a:cxnLst/>
            <a:rect l="l" t="t" r="r" b="b"/>
            <a:pathLst>
              <a:path w="2192787" h="1200053">
                <a:moveTo>
                  <a:pt x="0" y="0"/>
                </a:moveTo>
                <a:lnTo>
                  <a:pt x="2192787" y="0"/>
                </a:lnTo>
                <a:lnTo>
                  <a:pt x="2192787" y="1200053"/>
                </a:lnTo>
                <a:lnTo>
                  <a:pt x="0" y="12000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229" b="-229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Freeform 8"/>
          <p:cNvSpPr/>
          <p:nvPr/>
        </p:nvSpPr>
        <p:spPr>
          <a:xfrm rot="1735901">
            <a:off x="12849885" y="7457080"/>
            <a:ext cx="2556147" cy="913822"/>
          </a:xfrm>
          <a:custGeom>
            <a:avLst/>
            <a:gdLst/>
            <a:ahLst/>
            <a:cxnLst/>
            <a:rect l="l" t="t" r="r" b="b"/>
            <a:pathLst>
              <a:path w="2556147" h="913822">
                <a:moveTo>
                  <a:pt x="0" y="0"/>
                </a:moveTo>
                <a:lnTo>
                  <a:pt x="2556147" y="0"/>
                </a:lnTo>
                <a:lnTo>
                  <a:pt x="2556147" y="913823"/>
                </a:lnTo>
                <a:lnTo>
                  <a:pt x="0" y="9138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9" name="Group 9"/>
          <p:cNvGrpSpPr/>
          <p:nvPr/>
        </p:nvGrpSpPr>
        <p:grpSpPr>
          <a:xfrm rot="-776638">
            <a:off x="15697438" y="-147386"/>
            <a:ext cx="3123724" cy="3713193"/>
            <a:chOff x="0" y="0"/>
            <a:chExt cx="4164965" cy="4950924"/>
          </a:xfrm>
        </p:grpSpPr>
        <p:sp>
          <p:nvSpPr>
            <p:cNvPr id="10" name="Freeform 10"/>
            <p:cNvSpPr/>
            <p:nvPr/>
          </p:nvSpPr>
          <p:spPr>
            <a:xfrm flipH="1">
              <a:off x="0" y="0"/>
              <a:ext cx="4164965" cy="4950968"/>
            </a:xfrm>
            <a:custGeom>
              <a:avLst/>
              <a:gdLst/>
              <a:ahLst/>
              <a:cxnLst/>
              <a:rect l="l" t="t" r="r" b="b"/>
              <a:pathLst>
                <a:path w="4164965" h="4950968">
                  <a:moveTo>
                    <a:pt x="4164965" y="0"/>
                  </a:moveTo>
                  <a:lnTo>
                    <a:pt x="0" y="0"/>
                  </a:lnTo>
                  <a:lnTo>
                    <a:pt x="0" y="4950968"/>
                  </a:lnTo>
                  <a:lnTo>
                    <a:pt x="4164965" y="4950968"/>
                  </a:lnTo>
                  <a:lnTo>
                    <a:pt x="4164965" y="0"/>
                  </a:lnTo>
                  <a:close/>
                </a:path>
              </a:pathLst>
            </a:custGeom>
            <a:blipFill>
              <a:blip r:embed="rId10"/>
              <a:stretch>
                <a:fillRect t="-43" b="-42"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11" name="Freeform 11"/>
          <p:cNvSpPr/>
          <p:nvPr/>
        </p:nvSpPr>
        <p:spPr>
          <a:xfrm>
            <a:off x="869292" y="5971315"/>
            <a:ext cx="11919062" cy="2531482"/>
          </a:xfrm>
          <a:custGeom>
            <a:avLst/>
            <a:gdLst/>
            <a:ahLst/>
            <a:cxnLst/>
            <a:rect l="l" t="t" r="r" b="b"/>
            <a:pathLst>
              <a:path w="11919062" h="2531482">
                <a:moveTo>
                  <a:pt x="0" y="0"/>
                </a:moveTo>
                <a:lnTo>
                  <a:pt x="11919062" y="0"/>
                </a:lnTo>
                <a:lnTo>
                  <a:pt x="11919062" y="2531483"/>
                </a:lnTo>
                <a:lnTo>
                  <a:pt x="0" y="253148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2" name="TextBox 12"/>
          <p:cNvSpPr txBox="1"/>
          <p:nvPr/>
        </p:nvSpPr>
        <p:spPr>
          <a:xfrm>
            <a:off x="489871" y="2179681"/>
            <a:ext cx="17445093" cy="3721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 algn="l">
              <a:lnSpc>
                <a:spcPts val="4900"/>
              </a:lnSpc>
              <a:buFont typeface="Arial"/>
              <a:buChar char="•"/>
            </a:pPr>
            <a:r>
              <a:rPr lang="en-US" sz="3500" b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Fonksiyon tanımlanırken parantez içinde verilen parametre adları ile dışarıdan veri alabilen bir fonksiyondur. </a:t>
            </a:r>
          </a:p>
          <a:p>
            <a:pPr algn="l">
              <a:lnSpc>
                <a:spcPts val="4900"/>
              </a:lnSpc>
            </a:pPr>
            <a:endParaRPr lang="en-US" sz="3500" b="1">
              <a:solidFill>
                <a:srgbClr val="061C5B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 marL="755651" lvl="1" indent="-377825" algn="l">
              <a:lnSpc>
                <a:spcPts val="4900"/>
              </a:lnSpc>
              <a:spcBef>
                <a:spcPct val="0"/>
              </a:spcBef>
              <a:buFont typeface="Arial"/>
              <a:buChar char="•"/>
            </a:pPr>
            <a:r>
              <a:rPr lang="en-US" sz="3500" b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Bu parametreler, fonksiyonun içinde kullanılacak olan değerlerdir. Fonksiyon çağrılırken, bu parametreler için değerler (argümanlar) girilir ve fonksiyon bu değerler üzerinden işlem yapar.</a:t>
            </a:r>
          </a:p>
        </p:txBody>
      </p:sp>
      <p:sp>
        <p:nvSpPr>
          <p:cNvPr id="13" name="Freeform 13"/>
          <p:cNvSpPr/>
          <p:nvPr/>
        </p:nvSpPr>
        <p:spPr>
          <a:xfrm>
            <a:off x="7656524" y="8932168"/>
            <a:ext cx="9374161" cy="816459"/>
          </a:xfrm>
          <a:custGeom>
            <a:avLst/>
            <a:gdLst/>
            <a:ahLst/>
            <a:cxnLst/>
            <a:rect l="l" t="t" r="r" b="b"/>
            <a:pathLst>
              <a:path w="9374161" h="816459">
                <a:moveTo>
                  <a:pt x="0" y="0"/>
                </a:moveTo>
                <a:lnTo>
                  <a:pt x="9374161" y="0"/>
                </a:lnTo>
                <a:lnTo>
                  <a:pt x="9374161" y="816459"/>
                </a:lnTo>
                <a:lnTo>
                  <a:pt x="0" y="81645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8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736632" y="919330"/>
            <a:ext cx="8872186" cy="8650884"/>
          </a:xfrm>
          <a:custGeom>
            <a:avLst/>
            <a:gdLst/>
            <a:ahLst/>
            <a:cxnLst/>
            <a:rect l="l" t="t" r="r" b="b"/>
            <a:pathLst>
              <a:path w="8872186" h="8650884">
                <a:moveTo>
                  <a:pt x="0" y="0"/>
                </a:moveTo>
                <a:lnTo>
                  <a:pt x="8872186" y="0"/>
                </a:lnTo>
                <a:lnTo>
                  <a:pt x="8872186" y="8650884"/>
                </a:lnTo>
                <a:lnTo>
                  <a:pt x="0" y="86508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43" b="-43"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 rot="5250102">
            <a:off x="15844259" y="8360573"/>
            <a:ext cx="3181955" cy="3515972"/>
            <a:chOff x="0" y="0"/>
            <a:chExt cx="4242607" cy="46879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42562" cy="4687951"/>
            </a:xfrm>
            <a:custGeom>
              <a:avLst/>
              <a:gdLst/>
              <a:ahLst/>
              <a:cxnLst/>
              <a:rect l="l" t="t" r="r" b="b"/>
              <a:pathLst>
                <a:path w="4242562" h="4687951">
                  <a:moveTo>
                    <a:pt x="0" y="0"/>
                  </a:moveTo>
                  <a:lnTo>
                    <a:pt x="4242562" y="0"/>
                  </a:lnTo>
                  <a:lnTo>
                    <a:pt x="4242562" y="4687951"/>
                  </a:lnTo>
                  <a:lnTo>
                    <a:pt x="0" y="46879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6" r="-7"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266097" y="2309967"/>
            <a:ext cx="6839031" cy="1934900"/>
            <a:chOff x="0" y="0"/>
            <a:chExt cx="7127980" cy="201664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128002" cy="2016633"/>
            </a:xfrm>
            <a:custGeom>
              <a:avLst/>
              <a:gdLst/>
              <a:ahLst/>
              <a:cxnLst/>
              <a:rect l="l" t="t" r="r" b="b"/>
              <a:pathLst>
                <a:path w="7128002" h="2016633">
                  <a:moveTo>
                    <a:pt x="0" y="0"/>
                  </a:moveTo>
                  <a:lnTo>
                    <a:pt x="7128002" y="0"/>
                  </a:lnTo>
                  <a:lnTo>
                    <a:pt x="7128002" y="2016633"/>
                  </a:lnTo>
                  <a:lnTo>
                    <a:pt x="0" y="20166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883" r="-883"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7" name="Freeform 7"/>
          <p:cNvSpPr/>
          <p:nvPr/>
        </p:nvSpPr>
        <p:spPr>
          <a:xfrm>
            <a:off x="8419100" y="268789"/>
            <a:ext cx="241054" cy="10287000"/>
          </a:xfrm>
          <a:custGeom>
            <a:avLst/>
            <a:gdLst/>
            <a:ahLst/>
            <a:cxnLst/>
            <a:rect l="l" t="t" r="r" b="b"/>
            <a:pathLst>
              <a:path w="241054" h="10287000">
                <a:moveTo>
                  <a:pt x="0" y="0"/>
                </a:moveTo>
                <a:lnTo>
                  <a:pt x="241054" y="0"/>
                </a:lnTo>
                <a:lnTo>
                  <a:pt x="24105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8" name="Group 8"/>
          <p:cNvGrpSpPr/>
          <p:nvPr/>
        </p:nvGrpSpPr>
        <p:grpSpPr>
          <a:xfrm>
            <a:off x="9266097" y="7528895"/>
            <a:ext cx="8169139" cy="563011"/>
            <a:chOff x="0" y="0"/>
            <a:chExt cx="9349625" cy="64436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349613" cy="644398"/>
            </a:xfrm>
            <a:custGeom>
              <a:avLst/>
              <a:gdLst/>
              <a:ahLst/>
              <a:cxnLst/>
              <a:rect l="l" t="t" r="r" b="b"/>
              <a:pathLst>
                <a:path w="9349613" h="644398">
                  <a:moveTo>
                    <a:pt x="0" y="0"/>
                  </a:moveTo>
                  <a:lnTo>
                    <a:pt x="9349613" y="0"/>
                  </a:lnTo>
                  <a:lnTo>
                    <a:pt x="9349613" y="644398"/>
                  </a:lnTo>
                  <a:lnTo>
                    <a:pt x="0" y="6443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t="-830" b="-825"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584288" y="1930400"/>
            <a:ext cx="7618241" cy="8356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 algn="l">
              <a:lnSpc>
                <a:spcPts val="5599"/>
              </a:lnSpc>
              <a:buFont typeface="Arial"/>
              <a:buChar char="•"/>
            </a:pPr>
            <a:r>
              <a:rPr lang="en-US" sz="3999" b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Tekrar Kullanılabilirlik: Parametreler sayesinde aynı fonksiyonu farklı verilerle çalıştırabiliriz.</a:t>
            </a:r>
          </a:p>
          <a:p>
            <a:pPr algn="l">
              <a:lnSpc>
                <a:spcPts val="5599"/>
              </a:lnSpc>
            </a:pPr>
            <a:endParaRPr lang="en-US" sz="3999" b="1">
              <a:solidFill>
                <a:srgbClr val="061C5B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 marL="863599" lvl="1" indent="-431800" algn="l">
              <a:lnSpc>
                <a:spcPts val="5599"/>
              </a:lnSpc>
              <a:buFont typeface="Arial"/>
              <a:buChar char="•"/>
            </a:pPr>
            <a:r>
              <a:rPr lang="en-US" sz="3999" b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Esneklik: Aynı işlemi farklı girdilerle yapabiliriz.</a:t>
            </a:r>
          </a:p>
          <a:p>
            <a:pPr algn="l">
              <a:lnSpc>
                <a:spcPts val="4900"/>
              </a:lnSpc>
            </a:pPr>
            <a:endParaRPr lang="en-US" sz="3999" b="1">
              <a:solidFill>
                <a:srgbClr val="061C5B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 marL="863599" lvl="1" indent="-431800" algn="l">
              <a:lnSpc>
                <a:spcPts val="5599"/>
              </a:lnSpc>
              <a:buFont typeface="Arial"/>
              <a:buChar char="•"/>
            </a:pPr>
            <a:r>
              <a:rPr lang="en-US" sz="3999" b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Modülerlik: Parametreler, fonksiyonların esnek ve bağımsız olmasını sağlar.</a:t>
            </a:r>
          </a:p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endParaRPr lang="en-US" sz="3999" b="1">
              <a:solidFill>
                <a:srgbClr val="061C5B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266097" y="5069844"/>
            <a:ext cx="7993203" cy="1905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25"/>
              </a:lnSpc>
            </a:pPr>
            <a:r>
              <a:rPr lang="en-US" sz="3303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Bu fonksiyon, iki parametre alır (a ve b) ve bu iki sayıyı toplar. Fonksiyonu şu şekilde çağırabilirsiniz: </a:t>
            </a:r>
          </a:p>
        </p:txBody>
      </p:sp>
      <p:sp>
        <p:nvSpPr>
          <p:cNvPr id="12" name="Freeform 12"/>
          <p:cNvSpPr/>
          <p:nvPr/>
        </p:nvSpPr>
        <p:spPr>
          <a:xfrm>
            <a:off x="-1446907" y="8932168"/>
            <a:ext cx="2475607" cy="1354832"/>
          </a:xfrm>
          <a:custGeom>
            <a:avLst/>
            <a:gdLst/>
            <a:ahLst/>
            <a:cxnLst/>
            <a:rect l="l" t="t" r="r" b="b"/>
            <a:pathLst>
              <a:path w="2475607" h="1354832">
                <a:moveTo>
                  <a:pt x="0" y="0"/>
                </a:moveTo>
                <a:lnTo>
                  <a:pt x="2475607" y="0"/>
                </a:lnTo>
                <a:lnTo>
                  <a:pt x="2475607" y="1354832"/>
                </a:lnTo>
                <a:lnTo>
                  <a:pt x="0" y="135483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t="-249" b="-249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3" name="Freeform 13"/>
          <p:cNvSpPr/>
          <p:nvPr/>
        </p:nvSpPr>
        <p:spPr>
          <a:xfrm>
            <a:off x="0" y="1418475"/>
            <a:ext cx="5146996" cy="136640"/>
          </a:xfrm>
          <a:custGeom>
            <a:avLst/>
            <a:gdLst/>
            <a:ahLst/>
            <a:cxnLst/>
            <a:rect l="l" t="t" r="r" b="b"/>
            <a:pathLst>
              <a:path w="5146996" h="136640">
                <a:moveTo>
                  <a:pt x="0" y="0"/>
                </a:moveTo>
                <a:lnTo>
                  <a:pt x="5146996" y="0"/>
                </a:lnTo>
                <a:lnTo>
                  <a:pt x="5146996" y="136640"/>
                </a:lnTo>
                <a:lnTo>
                  <a:pt x="0" y="13664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4" name="TextBox 14"/>
          <p:cNvSpPr txBox="1"/>
          <p:nvPr/>
        </p:nvSpPr>
        <p:spPr>
          <a:xfrm>
            <a:off x="197005" y="791235"/>
            <a:ext cx="8342621" cy="763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58"/>
              </a:lnSpc>
            </a:pPr>
            <a:r>
              <a:rPr lang="en-US" sz="5998" b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Parametreli Fonksiyon</a:t>
            </a:r>
          </a:p>
        </p:txBody>
      </p:sp>
      <p:sp>
        <p:nvSpPr>
          <p:cNvPr id="15" name="Freeform 15"/>
          <p:cNvSpPr/>
          <p:nvPr/>
        </p:nvSpPr>
        <p:spPr>
          <a:xfrm>
            <a:off x="0" y="1337359"/>
            <a:ext cx="8202528" cy="217756"/>
          </a:xfrm>
          <a:custGeom>
            <a:avLst/>
            <a:gdLst/>
            <a:ahLst/>
            <a:cxnLst/>
            <a:rect l="l" t="t" r="r" b="b"/>
            <a:pathLst>
              <a:path w="8202528" h="217756">
                <a:moveTo>
                  <a:pt x="0" y="0"/>
                </a:moveTo>
                <a:lnTo>
                  <a:pt x="8202528" y="0"/>
                </a:lnTo>
                <a:lnTo>
                  <a:pt x="8202528" y="217756"/>
                </a:lnTo>
                <a:lnTo>
                  <a:pt x="0" y="21775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7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89871" y="892864"/>
            <a:ext cx="5961657" cy="763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58"/>
              </a:lnSpc>
            </a:pPr>
            <a:r>
              <a:rPr lang="en-US" sz="5998" b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SIRA SİZDE!</a:t>
            </a:r>
          </a:p>
        </p:txBody>
      </p:sp>
      <p:sp>
        <p:nvSpPr>
          <p:cNvPr id="3" name="Freeform 3"/>
          <p:cNvSpPr/>
          <p:nvPr/>
        </p:nvSpPr>
        <p:spPr>
          <a:xfrm>
            <a:off x="489871" y="1520104"/>
            <a:ext cx="5146996" cy="136640"/>
          </a:xfrm>
          <a:custGeom>
            <a:avLst/>
            <a:gdLst/>
            <a:ahLst/>
            <a:cxnLst/>
            <a:rect l="l" t="t" r="r" b="b"/>
            <a:pathLst>
              <a:path w="5146996" h="136640">
                <a:moveTo>
                  <a:pt x="0" y="0"/>
                </a:moveTo>
                <a:lnTo>
                  <a:pt x="5146996" y="0"/>
                </a:lnTo>
                <a:lnTo>
                  <a:pt x="5146996" y="136640"/>
                </a:lnTo>
                <a:lnTo>
                  <a:pt x="0" y="1366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TextBox 4"/>
          <p:cNvSpPr txBox="1"/>
          <p:nvPr/>
        </p:nvSpPr>
        <p:spPr>
          <a:xfrm>
            <a:off x="489872" y="1701511"/>
            <a:ext cx="14171971" cy="209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Kullanıcıdan Adını ve Yaşını alıp ekrana yazdıran bir fonksiyon yazınız.</a:t>
            </a:r>
          </a:p>
          <a:p>
            <a:pPr algn="l">
              <a:lnSpc>
                <a:spcPts val="5599"/>
              </a:lnSpc>
              <a:spcBef>
                <a:spcPct val="0"/>
              </a:spcBef>
            </a:pPr>
            <a:endParaRPr lang="en-US" sz="3999" b="1">
              <a:solidFill>
                <a:srgbClr val="061C5B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3241172" y="-40329"/>
            <a:ext cx="5046828" cy="6008129"/>
          </a:xfrm>
          <a:custGeom>
            <a:avLst/>
            <a:gdLst/>
            <a:ahLst/>
            <a:cxnLst/>
            <a:rect l="l" t="t" r="r" b="b"/>
            <a:pathLst>
              <a:path w="5046828" h="6008129">
                <a:moveTo>
                  <a:pt x="0" y="0"/>
                </a:moveTo>
                <a:lnTo>
                  <a:pt x="5046828" y="0"/>
                </a:lnTo>
                <a:lnTo>
                  <a:pt x="5046828" y="6008129"/>
                </a:lnTo>
                <a:lnTo>
                  <a:pt x="0" y="60081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-747932" y="8932168"/>
            <a:ext cx="2475607" cy="1354832"/>
          </a:xfrm>
          <a:custGeom>
            <a:avLst/>
            <a:gdLst/>
            <a:ahLst/>
            <a:cxnLst/>
            <a:rect l="l" t="t" r="r" b="b"/>
            <a:pathLst>
              <a:path w="2475607" h="1354832">
                <a:moveTo>
                  <a:pt x="0" y="0"/>
                </a:moveTo>
                <a:lnTo>
                  <a:pt x="2475607" y="0"/>
                </a:lnTo>
                <a:lnTo>
                  <a:pt x="2475607" y="1354832"/>
                </a:lnTo>
                <a:lnTo>
                  <a:pt x="0" y="13548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249" b="-249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16445559" y="-326132"/>
            <a:ext cx="2475607" cy="1354832"/>
          </a:xfrm>
          <a:custGeom>
            <a:avLst/>
            <a:gdLst/>
            <a:ahLst/>
            <a:cxnLst/>
            <a:rect l="l" t="t" r="r" b="b"/>
            <a:pathLst>
              <a:path w="2475607" h="1354832">
                <a:moveTo>
                  <a:pt x="0" y="0"/>
                </a:moveTo>
                <a:lnTo>
                  <a:pt x="2475607" y="0"/>
                </a:lnTo>
                <a:lnTo>
                  <a:pt x="2475607" y="1354832"/>
                </a:lnTo>
                <a:lnTo>
                  <a:pt x="0" y="13548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249" b="-249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Freeform 8"/>
          <p:cNvSpPr/>
          <p:nvPr/>
        </p:nvSpPr>
        <p:spPr>
          <a:xfrm rot="1735901">
            <a:off x="11811706" y="5875140"/>
            <a:ext cx="2556147" cy="913822"/>
          </a:xfrm>
          <a:custGeom>
            <a:avLst/>
            <a:gdLst/>
            <a:ahLst/>
            <a:cxnLst/>
            <a:rect l="l" t="t" r="r" b="b"/>
            <a:pathLst>
              <a:path w="2556147" h="913822">
                <a:moveTo>
                  <a:pt x="0" y="0"/>
                </a:moveTo>
                <a:lnTo>
                  <a:pt x="2556147" y="0"/>
                </a:lnTo>
                <a:lnTo>
                  <a:pt x="2556147" y="913823"/>
                </a:lnTo>
                <a:lnTo>
                  <a:pt x="0" y="91382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Freeform 9"/>
          <p:cNvSpPr/>
          <p:nvPr/>
        </p:nvSpPr>
        <p:spPr>
          <a:xfrm>
            <a:off x="1352178" y="3544798"/>
            <a:ext cx="10198700" cy="1022548"/>
          </a:xfrm>
          <a:custGeom>
            <a:avLst/>
            <a:gdLst/>
            <a:ahLst/>
            <a:cxnLst/>
            <a:rect l="l" t="t" r="r" b="b"/>
            <a:pathLst>
              <a:path w="10198700" h="1022548">
                <a:moveTo>
                  <a:pt x="0" y="0"/>
                </a:moveTo>
                <a:lnTo>
                  <a:pt x="10198701" y="0"/>
                </a:lnTo>
                <a:lnTo>
                  <a:pt x="10198701" y="1022548"/>
                </a:lnTo>
                <a:lnTo>
                  <a:pt x="0" y="102254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b="-263418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0" name="Freeform 10"/>
          <p:cNvSpPr/>
          <p:nvPr/>
        </p:nvSpPr>
        <p:spPr>
          <a:xfrm>
            <a:off x="1352178" y="6060404"/>
            <a:ext cx="10198700" cy="700573"/>
          </a:xfrm>
          <a:custGeom>
            <a:avLst/>
            <a:gdLst/>
            <a:ahLst/>
            <a:cxnLst/>
            <a:rect l="l" t="t" r="r" b="b"/>
            <a:pathLst>
              <a:path w="10198700" h="700573">
                <a:moveTo>
                  <a:pt x="0" y="0"/>
                </a:moveTo>
                <a:lnTo>
                  <a:pt x="10198701" y="0"/>
                </a:lnTo>
                <a:lnTo>
                  <a:pt x="10198701" y="700573"/>
                </a:lnTo>
                <a:lnTo>
                  <a:pt x="0" y="70057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430440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>
          <a:xfrm>
            <a:off x="1352178" y="4567346"/>
            <a:ext cx="10198700" cy="1493058"/>
          </a:xfrm>
          <a:custGeom>
            <a:avLst/>
            <a:gdLst/>
            <a:ahLst/>
            <a:cxnLst/>
            <a:rect l="l" t="t" r="r" b="b"/>
            <a:pathLst>
              <a:path w="10198700" h="1493058">
                <a:moveTo>
                  <a:pt x="0" y="0"/>
                </a:moveTo>
                <a:lnTo>
                  <a:pt x="10198701" y="0"/>
                </a:lnTo>
                <a:lnTo>
                  <a:pt x="10198701" y="1493058"/>
                </a:lnTo>
                <a:lnTo>
                  <a:pt x="0" y="149305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84866" b="-64027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2" name="Freeform 12"/>
          <p:cNvSpPr/>
          <p:nvPr/>
        </p:nvSpPr>
        <p:spPr>
          <a:xfrm>
            <a:off x="7764526" y="7287109"/>
            <a:ext cx="9494774" cy="1983983"/>
          </a:xfrm>
          <a:custGeom>
            <a:avLst/>
            <a:gdLst/>
            <a:ahLst/>
            <a:cxnLst/>
            <a:rect l="l" t="t" r="r" b="b"/>
            <a:pathLst>
              <a:path w="9494774" h="1983983">
                <a:moveTo>
                  <a:pt x="0" y="0"/>
                </a:moveTo>
                <a:lnTo>
                  <a:pt x="9494774" y="0"/>
                </a:lnTo>
                <a:lnTo>
                  <a:pt x="9494774" y="1983983"/>
                </a:lnTo>
                <a:lnTo>
                  <a:pt x="0" y="198398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7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89871" y="892864"/>
            <a:ext cx="5961657" cy="763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58"/>
              </a:lnSpc>
            </a:pPr>
            <a:r>
              <a:rPr lang="en-US" sz="5998" b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SIRA SİZDE!</a:t>
            </a:r>
          </a:p>
        </p:txBody>
      </p:sp>
      <p:sp>
        <p:nvSpPr>
          <p:cNvPr id="3" name="Freeform 3"/>
          <p:cNvSpPr/>
          <p:nvPr/>
        </p:nvSpPr>
        <p:spPr>
          <a:xfrm>
            <a:off x="489871" y="1520104"/>
            <a:ext cx="5146996" cy="136640"/>
          </a:xfrm>
          <a:custGeom>
            <a:avLst/>
            <a:gdLst/>
            <a:ahLst/>
            <a:cxnLst/>
            <a:rect l="l" t="t" r="r" b="b"/>
            <a:pathLst>
              <a:path w="5146996" h="136640">
                <a:moveTo>
                  <a:pt x="0" y="0"/>
                </a:moveTo>
                <a:lnTo>
                  <a:pt x="5146996" y="0"/>
                </a:lnTo>
                <a:lnTo>
                  <a:pt x="5146996" y="136640"/>
                </a:lnTo>
                <a:lnTo>
                  <a:pt x="0" y="1366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-601436" y="-604843"/>
            <a:ext cx="2475607" cy="1354832"/>
          </a:xfrm>
          <a:custGeom>
            <a:avLst/>
            <a:gdLst/>
            <a:ahLst/>
            <a:cxnLst/>
            <a:rect l="l" t="t" r="r" b="b"/>
            <a:pathLst>
              <a:path w="2475607" h="1354832">
                <a:moveTo>
                  <a:pt x="0" y="0"/>
                </a:moveTo>
                <a:lnTo>
                  <a:pt x="2475607" y="0"/>
                </a:lnTo>
                <a:lnTo>
                  <a:pt x="2475607" y="1354832"/>
                </a:lnTo>
                <a:lnTo>
                  <a:pt x="0" y="13548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249" b="-249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>
            <a:off x="16445559" y="-326132"/>
            <a:ext cx="2475607" cy="1354832"/>
          </a:xfrm>
          <a:custGeom>
            <a:avLst/>
            <a:gdLst/>
            <a:ahLst/>
            <a:cxnLst/>
            <a:rect l="l" t="t" r="r" b="b"/>
            <a:pathLst>
              <a:path w="2475607" h="1354832">
                <a:moveTo>
                  <a:pt x="0" y="0"/>
                </a:moveTo>
                <a:lnTo>
                  <a:pt x="2475607" y="0"/>
                </a:lnTo>
                <a:lnTo>
                  <a:pt x="2475607" y="1354832"/>
                </a:lnTo>
                <a:lnTo>
                  <a:pt x="0" y="13548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249" b="-249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2095068" y="1964776"/>
            <a:ext cx="4971794" cy="7002527"/>
          </a:xfrm>
          <a:custGeom>
            <a:avLst/>
            <a:gdLst/>
            <a:ahLst/>
            <a:cxnLst/>
            <a:rect l="l" t="t" r="r" b="b"/>
            <a:pathLst>
              <a:path w="4971794" h="7002527">
                <a:moveTo>
                  <a:pt x="0" y="0"/>
                </a:moveTo>
                <a:lnTo>
                  <a:pt x="4971794" y="0"/>
                </a:lnTo>
                <a:lnTo>
                  <a:pt x="4971794" y="7002527"/>
                </a:lnTo>
                <a:lnTo>
                  <a:pt x="0" y="70025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45" r="-45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636368" y="4324718"/>
            <a:ext cx="1937808" cy="5609445"/>
          </a:xfrm>
          <a:custGeom>
            <a:avLst/>
            <a:gdLst/>
            <a:ahLst/>
            <a:cxnLst/>
            <a:rect l="l" t="t" r="r" b="b"/>
            <a:pathLst>
              <a:path w="1937808" h="5609445">
                <a:moveTo>
                  <a:pt x="0" y="0"/>
                </a:moveTo>
                <a:lnTo>
                  <a:pt x="1937808" y="0"/>
                </a:lnTo>
                <a:lnTo>
                  <a:pt x="1937808" y="5609445"/>
                </a:lnTo>
                <a:lnTo>
                  <a:pt x="0" y="56094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29" r="-129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Freeform 8"/>
          <p:cNvSpPr/>
          <p:nvPr/>
        </p:nvSpPr>
        <p:spPr>
          <a:xfrm>
            <a:off x="7412369" y="1028700"/>
            <a:ext cx="10270993" cy="1551835"/>
          </a:xfrm>
          <a:custGeom>
            <a:avLst/>
            <a:gdLst/>
            <a:ahLst/>
            <a:cxnLst/>
            <a:rect l="l" t="t" r="r" b="b"/>
            <a:pathLst>
              <a:path w="10270993" h="1551835">
                <a:moveTo>
                  <a:pt x="0" y="0"/>
                </a:moveTo>
                <a:lnTo>
                  <a:pt x="10270993" y="0"/>
                </a:lnTo>
                <a:lnTo>
                  <a:pt x="10270993" y="1551835"/>
                </a:lnTo>
                <a:lnTo>
                  <a:pt x="0" y="155183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b="-303993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Freeform 9"/>
          <p:cNvSpPr/>
          <p:nvPr/>
        </p:nvSpPr>
        <p:spPr>
          <a:xfrm>
            <a:off x="7412369" y="2580535"/>
            <a:ext cx="10270993" cy="969944"/>
          </a:xfrm>
          <a:custGeom>
            <a:avLst/>
            <a:gdLst/>
            <a:ahLst/>
            <a:cxnLst/>
            <a:rect l="l" t="t" r="r" b="b"/>
            <a:pathLst>
              <a:path w="10270993" h="969944">
                <a:moveTo>
                  <a:pt x="0" y="0"/>
                </a:moveTo>
                <a:lnTo>
                  <a:pt x="10270993" y="0"/>
                </a:lnTo>
                <a:lnTo>
                  <a:pt x="10270993" y="969943"/>
                </a:lnTo>
                <a:lnTo>
                  <a:pt x="0" y="96994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162836" b="-383521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0" name="Freeform 10"/>
          <p:cNvSpPr/>
          <p:nvPr/>
        </p:nvSpPr>
        <p:spPr>
          <a:xfrm>
            <a:off x="7412369" y="3550478"/>
            <a:ext cx="10270993" cy="1863562"/>
          </a:xfrm>
          <a:custGeom>
            <a:avLst/>
            <a:gdLst/>
            <a:ahLst/>
            <a:cxnLst/>
            <a:rect l="l" t="t" r="r" b="b"/>
            <a:pathLst>
              <a:path w="10270993" h="1863562">
                <a:moveTo>
                  <a:pt x="0" y="0"/>
                </a:moveTo>
                <a:lnTo>
                  <a:pt x="10270993" y="0"/>
                </a:lnTo>
                <a:lnTo>
                  <a:pt x="10270993" y="1863562"/>
                </a:lnTo>
                <a:lnTo>
                  <a:pt x="0" y="186356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147201" b="-89213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>
          <a:xfrm>
            <a:off x="7412369" y="5414040"/>
            <a:ext cx="10270993" cy="1360736"/>
          </a:xfrm>
          <a:custGeom>
            <a:avLst/>
            <a:gdLst/>
            <a:ahLst/>
            <a:cxnLst/>
            <a:rect l="l" t="t" r="r" b="b"/>
            <a:pathLst>
              <a:path w="10270993" h="1360736">
                <a:moveTo>
                  <a:pt x="0" y="0"/>
                </a:moveTo>
                <a:lnTo>
                  <a:pt x="10270993" y="0"/>
                </a:lnTo>
                <a:lnTo>
                  <a:pt x="10270993" y="1360736"/>
                </a:lnTo>
                <a:lnTo>
                  <a:pt x="0" y="136073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358903" b="-1825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2" name="Freeform 12"/>
          <p:cNvSpPr/>
          <p:nvPr/>
        </p:nvSpPr>
        <p:spPr>
          <a:xfrm>
            <a:off x="10364050" y="7428706"/>
            <a:ext cx="7319312" cy="2505457"/>
          </a:xfrm>
          <a:custGeom>
            <a:avLst/>
            <a:gdLst/>
            <a:ahLst/>
            <a:cxnLst/>
            <a:rect l="l" t="t" r="r" b="b"/>
            <a:pathLst>
              <a:path w="7319312" h="2505457">
                <a:moveTo>
                  <a:pt x="0" y="0"/>
                </a:moveTo>
                <a:lnTo>
                  <a:pt x="7319312" y="0"/>
                </a:lnTo>
                <a:lnTo>
                  <a:pt x="7319312" y="2505457"/>
                </a:lnTo>
                <a:lnTo>
                  <a:pt x="0" y="250545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3" name="TextBox 13"/>
          <p:cNvSpPr txBox="1"/>
          <p:nvPr/>
        </p:nvSpPr>
        <p:spPr>
          <a:xfrm>
            <a:off x="2574176" y="2829469"/>
            <a:ext cx="4492686" cy="2868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01"/>
              </a:lnSpc>
            </a:pPr>
            <a:r>
              <a:rPr lang="en-US" sz="3987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Kullanıcıdan alınan 3 sayıyı çarpıp yazdıran fonksiyon yazınız</a:t>
            </a:r>
          </a:p>
        </p:txBody>
      </p:sp>
      <p:sp>
        <p:nvSpPr>
          <p:cNvPr id="14" name="Freeform 14"/>
          <p:cNvSpPr/>
          <p:nvPr/>
        </p:nvSpPr>
        <p:spPr>
          <a:xfrm rot="1735901">
            <a:off x="7865927" y="7206347"/>
            <a:ext cx="2556147" cy="913822"/>
          </a:xfrm>
          <a:custGeom>
            <a:avLst/>
            <a:gdLst/>
            <a:ahLst/>
            <a:cxnLst/>
            <a:rect l="l" t="t" r="r" b="b"/>
            <a:pathLst>
              <a:path w="2556147" h="913822">
                <a:moveTo>
                  <a:pt x="0" y="0"/>
                </a:moveTo>
                <a:lnTo>
                  <a:pt x="2556146" y="0"/>
                </a:lnTo>
                <a:lnTo>
                  <a:pt x="2556146" y="913822"/>
                </a:lnTo>
                <a:lnTo>
                  <a:pt x="0" y="91382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7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89871" y="892864"/>
            <a:ext cx="5961657" cy="763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58"/>
              </a:lnSpc>
            </a:pPr>
            <a:r>
              <a:rPr lang="en-US" sz="5998" b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SIRA SİZDE!</a:t>
            </a:r>
          </a:p>
        </p:txBody>
      </p:sp>
      <p:sp>
        <p:nvSpPr>
          <p:cNvPr id="3" name="Freeform 3"/>
          <p:cNvSpPr/>
          <p:nvPr/>
        </p:nvSpPr>
        <p:spPr>
          <a:xfrm>
            <a:off x="489871" y="1520104"/>
            <a:ext cx="5146996" cy="136640"/>
          </a:xfrm>
          <a:custGeom>
            <a:avLst/>
            <a:gdLst/>
            <a:ahLst/>
            <a:cxnLst/>
            <a:rect l="l" t="t" r="r" b="b"/>
            <a:pathLst>
              <a:path w="5146996" h="136640">
                <a:moveTo>
                  <a:pt x="0" y="0"/>
                </a:moveTo>
                <a:lnTo>
                  <a:pt x="5146996" y="0"/>
                </a:lnTo>
                <a:lnTo>
                  <a:pt x="5146996" y="136640"/>
                </a:lnTo>
                <a:lnTo>
                  <a:pt x="0" y="1366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TextBox 4"/>
          <p:cNvSpPr txBox="1"/>
          <p:nvPr/>
        </p:nvSpPr>
        <p:spPr>
          <a:xfrm>
            <a:off x="489872" y="1701511"/>
            <a:ext cx="14171971" cy="1393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Kullanıcıdan Alınan Sayının Kaç Yıl Sonra 100 Yaşında Olacağını Bulan Fonksiyon yazınız.</a:t>
            </a:r>
          </a:p>
        </p:txBody>
      </p:sp>
      <p:sp>
        <p:nvSpPr>
          <p:cNvPr id="5" name="Freeform 5"/>
          <p:cNvSpPr/>
          <p:nvPr/>
        </p:nvSpPr>
        <p:spPr>
          <a:xfrm>
            <a:off x="13241172" y="-40329"/>
            <a:ext cx="5046828" cy="6008129"/>
          </a:xfrm>
          <a:custGeom>
            <a:avLst/>
            <a:gdLst/>
            <a:ahLst/>
            <a:cxnLst/>
            <a:rect l="l" t="t" r="r" b="b"/>
            <a:pathLst>
              <a:path w="5046828" h="6008129">
                <a:moveTo>
                  <a:pt x="0" y="0"/>
                </a:moveTo>
                <a:lnTo>
                  <a:pt x="5046828" y="0"/>
                </a:lnTo>
                <a:lnTo>
                  <a:pt x="5046828" y="6008129"/>
                </a:lnTo>
                <a:lnTo>
                  <a:pt x="0" y="60081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-747932" y="8932168"/>
            <a:ext cx="2475607" cy="1354832"/>
          </a:xfrm>
          <a:custGeom>
            <a:avLst/>
            <a:gdLst/>
            <a:ahLst/>
            <a:cxnLst/>
            <a:rect l="l" t="t" r="r" b="b"/>
            <a:pathLst>
              <a:path w="2475607" h="1354832">
                <a:moveTo>
                  <a:pt x="0" y="0"/>
                </a:moveTo>
                <a:lnTo>
                  <a:pt x="2475607" y="0"/>
                </a:lnTo>
                <a:lnTo>
                  <a:pt x="2475607" y="1354832"/>
                </a:lnTo>
                <a:lnTo>
                  <a:pt x="0" y="13548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249" b="-249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16445559" y="-326132"/>
            <a:ext cx="2475607" cy="1354832"/>
          </a:xfrm>
          <a:custGeom>
            <a:avLst/>
            <a:gdLst/>
            <a:ahLst/>
            <a:cxnLst/>
            <a:rect l="l" t="t" r="r" b="b"/>
            <a:pathLst>
              <a:path w="2475607" h="1354832">
                <a:moveTo>
                  <a:pt x="0" y="0"/>
                </a:moveTo>
                <a:lnTo>
                  <a:pt x="2475607" y="0"/>
                </a:lnTo>
                <a:lnTo>
                  <a:pt x="2475607" y="1354832"/>
                </a:lnTo>
                <a:lnTo>
                  <a:pt x="0" y="13548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249" b="-249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Freeform 8"/>
          <p:cNvSpPr/>
          <p:nvPr/>
        </p:nvSpPr>
        <p:spPr>
          <a:xfrm>
            <a:off x="1584187" y="3284252"/>
            <a:ext cx="10215117" cy="1859248"/>
          </a:xfrm>
          <a:custGeom>
            <a:avLst/>
            <a:gdLst/>
            <a:ahLst/>
            <a:cxnLst/>
            <a:rect l="l" t="t" r="r" b="b"/>
            <a:pathLst>
              <a:path w="10215117" h="1859248">
                <a:moveTo>
                  <a:pt x="0" y="0"/>
                </a:moveTo>
                <a:lnTo>
                  <a:pt x="10215117" y="0"/>
                </a:lnTo>
                <a:lnTo>
                  <a:pt x="10215117" y="1859248"/>
                </a:lnTo>
                <a:lnTo>
                  <a:pt x="0" y="185924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b="-116238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Freeform 9"/>
          <p:cNvSpPr/>
          <p:nvPr/>
        </p:nvSpPr>
        <p:spPr>
          <a:xfrm>
            <a:off x="1584187" y="5143500"/>
            <a:ext cx="10215117" cy="865404"/>
          </a:xfrm>
          <a:custGeom>
            <a:avLst/>
            <a:gdLst/>
            <a:ahLst/>
            <a:cxnLst/>
            <a:rect l="l" t="t" r="r" b="b"/>
            <a:pathLst>
              <a:path w="10215117" h="865404">
                <a:moveTo>
                  <a:pt x="0" y="0"/>
                </a:moveTo>
                <a:lnTo>
                  <a:pt x="10215117" y="0"/>
                </a:lnTo>
                <a:lnTo>
                  <a:pt x="10215117" y="865404"/>
                </a:lnTo>
                <a:lnTo>
                  <a:pt x="0" y="86540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222887" b="-141682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0" name="Freeform 10"/>
          <p:cNvSpPr/>
          <p:nvPr/>
        </p:nvSpPr>
        <p:spPr>
          <a:xfrm>
            <a:off x="1584187" y="6008904"/>
            <a:ext cx="10215117" cy="938645"/>
          </a:xfrm>
          <a:custGeom>
            <a:avLst/>
            <a:gdLst/>
            <a:ahLst/>
            <a:cxnLst/>
            <a:rect l="l" t="t" r="r" b="b"/>
            <a:pathLst>
              <a:path w="10215117" h="938645">
                <a:moveTo>
                  <a:pt x="0" y="0"/>
                </a:moveTo>
                <a:lnTo>
                  <a:pt x="10215117" y="0"/>
                </a:lnTo>
                <a:lnTo>
                  <a:pt x="10215117" y="938646"/>
                </a:lnTo>
                <a:lnTo>
                  <a:pt x="0" y="9386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301751" b="-26568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>
          <a:xfrm>
            <a:off x="9578067" y="8228299"/>
            <a:ext cx="6867491" cy="1248635"/>
          </a:xfrm>
          <a:custGeom>
            <a:avLst/>
            <a:gdLst/>
            <a:ahLst/>
            <a:cxnLst/>
            <a:rect l="l" t="t" r="r" b="b"/>
            <a:pathLst>
              <a:path w="6867491" h="1248635">
                <a:moveTo>
                  <a:pt x="0" y="0"/>
                </a:moveTo>
                <a:lnTo>
                  <a:pt x="6867492" y="0"/>
                </a:lnTo>
                <a:lnTo>
                  <a:pt x="6867492" y="1248635"/>
                </a:lnTo>
                <a:lnTo>
                  <a:pt x="0" y="124863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2" name="Freeform 12"/>
          <p:cNvSpPr/>
          <p:nvPr/>
        </p:nvSpPr>
        <p:spPr>
          <a:xfrm rot="1735901">
            <a:off x="12044164" y="6641138"/>
            <a:ext cx="2556147" cy="913822"/>
          </a:xfrm>
          <a:custGeom>
            <a:avLst/>
            <a:gdLst/>
            <a:ahLst/>
            <a:cxnLst/>
            <a:rect l="l" t="t" r="r" b="b"/>
            <a:pathLst>
              <a:path w="2556147" h="913822">
                <a:moveTo>
                  <a:pt x="0" y="0"/>
                </a:moveTo>
                <a:lnTo>
                  <a:pt x="2556147" y="0"/>
                </a:lnTo>
                <a:lnTo>
                  <a:pt x="2556147" y="913823"/>
                </a:lnTo>
                <a:lnTo>
                  <a:pt x="0" y="91382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8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31135" y="286869"/>
            <a:ext cx="13316456" cy="3645865"/>
            <a:chOff x="0" y="0"/>
            <a:chExt cx="13712308" cy="375424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2317" cy="3754247"/>
            </a:xfrm>
            <a:custGeom>
              <a:avLst/>
              <a:gdLst/>
              <a:ahLst/>
              <a:cxnLst/>
              <a:rect l="l" t="t" r="r" b="b"/>
              <a:pathLst>
                <a:path w="13712317" h="3754247">
                  <a:moveTo>
                    <a:pt x="0" y="0"/>
                  </a:moveTo>
                  <a:lnTo>
                    <a:pt x="13712317" y="0"/>
                  </a:lnTo>
                  <a:lnTo>
                    <a:pt x="13712317" y="3754247"/>
                  </a:lnTo>
                  <a:lnTo>
                    <a:pt x="0" y="375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173293" y="4298200"/>
            <a:ext cx="15432138" cy="5273896"/>
            <a:chOff x="0" y="0"/>
            <a:chExt cx="13712308" cy="468614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712317" cy="4686173"/>
            </a:xfrm>
            <a:custGeom>
              <a:avLst/>
              <a:gdLst/>
              <a:ahLst/>
              <a:cxnLst/>
              <a:rect l="l" t="t" r="r" b="b"/>
              <a:pathLst>
                <a:path w="13712317" h="4686173">
                  <a:moveTo>
                    <a:pt x="0" y="0"/>
                  </a:moveTo>
                  <a:lnTo>
                    <a:pt x="13712317" y="0"/>
                  </a:lnTo>
                  <a:lnTo>
                    <a:pt x="13712317" y="4686173"/>
                  </a:lnTo>
                  <a:lnTo>
                    <a:pt x="0" y="46861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8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7260" y="-176843"/>
            <a:ext cx="6242861" cy="10359330"/>
          </a:xfrm>
          <a:custGeom>
            <a:avLst/>
            <a:gdLst/>
            <a:ahLst/>
            <a:cxnLst/>
            <a:rect l="l" t="t" r="r" b="b"/>
            <a:pathLst>
              <a:path w="6242861" h="10359330">
                <a:moveTo>
                  <a:pt x="0" y="0"/>
                </a:moveTo>
                <a:lnTo>
                  <a:pt x="6242861" y="0"/>
                </a:lnTo>
                <a:lnTo>
                  <a:pt x="6242861" y="10359330"/>
                </a:lnTo>
                <a:lnTo>
                  <a:pt x="0" y="103593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 rot="-10800000">
            <a:off x="0" y="-4525535"/>
            <a:ext cx="2986216" cy="7030104"/>
            <a:chOff x="0" y="0"/>
            <a:chExt cx="3981621" cy="937347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981577" cy="9373489"/>
            </a:xfrm>
            <a:custGeom>
              <a:avLst/>
              <a:gdLst/>
              <a:ahLst/>
              <a:cxnLst/>
              <a:rect l="l" t="t" r="r" b="b"/>
              <a:pathLst>
                <a:path w="3981577" h="9373489">
                  <a:moveTo>
                    <a:pt x="0" y="0"/>
                  </a:moveTo>
                  <a:lnTo>
                    <a:pt x="3981577" y="0"/>
                  </a:lnTo>
                  <a:lnTo>
                    <a:pt x="3981577" y="9373489"/>
                  </a:lnTo>
                  <a:lnTo>
                    <a:pt x="0" y="93734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56901" r="-56902"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5" name="Freeform 5"/>
          <p:cNvSpPr/>
          <p:nvPr/>
        </p:nvSpPr>
        <p:spPr>
          <a:xfrm>
            <a:off x="-1375647" y="8658274"/>
            <a:ext cx="2192787" cy="1200053"/>
          </a:xfrm>
          <a:custGeom>
            <a:avLst/>
            <a:gdLst/>
            <a:ahLst/>
            <a:cxnLst/>
            <a:rect l="l" t="t" r="r" b="b"/>
            <a:pathLst>
              <a:path w="2192787" h="1200053">
                <a:moveTo>
                  <a:pt x="0" y="0"/>
                </a:moveTo>
                <a:lnTo>
                  <a:pt x="2192787" y="0"/>
                </a:lnTo>
                <a:lnTo>
                  <a:pt x="2192787" y="1200053"/>
                </a:lnTo>
                <a:lnTo>
                  <a:pt x="0" y="12000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229" b="-229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6388417" y="0"/>
            <a:ext cx="241054" cy="10287000"/>
          </a:xfrm>
          <a:custGeom>
            <a:avLst/>
            <a:gdLst/>
            <a:ahLst/>
            <a:cxnLst/>
            <a:rect l="l" t="t" r="r" b="b"/>
            <a:pathLst>
              <a:path w="241054" h="10287000">
                <a:moveTo>
                  <a:pt x="0" y="0"/>
                </a:moveTo>
                <a:lnTo>
                  <a:pt x="241054" y="0"/>
                </a:lnTo>
                <a:lnTo>
                  <a:pt x="24105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TextBox 7"/>
          <p:cNvSpPr txBox="1"/>
          <p:nvPr/>
        </p:nvSpPr>
        <p:spPr>
          <a:xfrm>
            <a:off x="6508944" y="665639"/>
            <a:ext cx="11335105" cy="89652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1550" lvl="1" indent="-485775" algn="l">
              <a:lnSpc>
                <a:spcPts val="5080"/>
              </a:lnSpc>
              <a:buFont typeface="Arial"/>
              <a:buChar char="•"/>
            </a:pPr>
            <a:r>
              <a:rPr lang="en-US" sz="4500" b="1" spc="-198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Belirli işlevleri yerine getirmek için yazılmış bir dizi hazır kod veya fonksiyonlar koleksiyonudur.</a:t>
            </a:r>
          </a:p>
          <a:p>
            <a:pPr algn="l">
              <a:lnSpc>
                <a:spcPts val="5080"/>
              </a:lnSpc>
            </a:pPr>
            <a:endParaRPr lang="en-US" sz="4500" b="1" spc="-198">
              <a:solidFill>
                <a:srgbClr val="061C5B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 algn="l">
              <a:lnSpc>
                <a:spcPts val="5080"/>
              </a:lnSpc>
            </a:pPr>
            <a:endParaRPr lang="en-US" sz="4500" b="1" spc="-198">
              <a:solidFill>
                <a:srgbClr val="061C5B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 algn="l">
              <a:lnSpc>
                <a:spcPts val="5080"/>
              </a:lnSpc>
            </a:pPr>
            <a:endParaRPr lang="en-US" sz="4500" b="1" spc="-198">
              <a:solidFill>
                <a:srgbClr val="061C5B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 algn="l">
              <a:lnSpc>
                <a:spcPts val="5080"/>
              </a:lnSpc>
            </a:pPr>
            <a:endParaRPr lang="en-US" sz="4500" b="1" spc="-198">
              <a:solidFill>
                <a:srgbClr val="061C5B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 algn="l">
              <a:lnSpc>
                <a:spcPts val="5080"/>
              </a:lnSpc>
            </a:pPr>
            <a:endParaRPr lang="en-US" sz="4500" b="1" spc="-198">
              <a:solidFill>
                <a:srgbClr val="061C5B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 algn="l">
              <a:lnSpc>
                <a:spcPts val="5080"/>
              </a:lnSpc>
            </a:pPr>
            <a:endParaRPr lang="en-US" sz="4500" b="1" spc="-198">
              <a:solidFill>
                <a:srgbClr val="061C5B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 algn="l">
              <a:lnSpc>
                <a:spcPts val="5080"/>
              </a:lnSpc>
            </a:pPr>
            <a:endParaRPr lang="en-US" sz="4500" b="1" spc="-198">
              <a:solidFill>
                <a:srgbClr val="061C5B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 marL="971550" lvl="1" indent="-485775" algn="l">
              <a:lnSpc>
                <a:spcPts val="5084"/>
              </a:lnSpc>
              <a:buFont typeface="Arial"/>
              <a:buChar char="•"/>
            </a:pPr>
            <a:r>
              <a:rPr lang="en-US" sz="4500" b="1" spc="-20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Python kütüphaneleri, kodu yeniden kullanarak yazma süresini kısaltır ve programcılara çeşitli işlemler için araçlar sunar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6161197" y="7597351"/>
            <a:ext cx="2249572" cy="5295909"/>
            <a:chOff x="0" y="0"/>
            <a:chExt cx="2999429" cy="706121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999486" cy="7061200"/>
            </a:xfrm>
            <a:custGeom>
              <a:avLst/>
              <a:gdLst/>
              <a:ahLst/>
              <a:cxnLst/>
              <a:rect l="l" t="t" r="r" b="b"/>
              <a:pathLst>
                <a:path w="2999486" h="7061200">
                  <a:moveTo>
                    <a:pt x="0" y="0"/>
                  </a:moveTo>
                  <a:lnTo>
                    <a:pt x="2999486" y="0"/>
                  </a:lnTo>
                  <a:lnTo>
                    <a:pt x="2999486" y="7061200"/>
                  </a:lnTo>
                  <a:lnTo>
                    <a:pt x="0" y="706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56899" r="-56897"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10" name="Freeform 10"/>
          <p:cNvSpPr/>
          <p:nvPr/>
        </p:nvSpPr>
        <p:spPr>
          <a:xfrm>
            <a:off x="9144000" y="2719112"/>
            <a:ext cx="6453304" cy="3656872"/>
          </a:xfrm>
          <a:custGeom>
            <a:avLst/>
            <a:gdLst/>
            <a:ahLst/>
            <a:cxnLst/>
            <a:rect l="l" t="t" r="r" b="b"/>
            <a:pathLst>
              <a:path w="6453304" h="3656872">
                <a:moveTo>
                  <a:pt x="0" y="0"/>
                </a:moveTo>
                <a:lnTo>
                  <a:pt x="6453304" y="0"/>
                </a:lnTo>
                <a:lnTo>
                  <a:pt x="6453304" y="3656872"/>
                </a:lnTo>
                <a:lnTo>
                  <a:pt x="0" y="365687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>
          <a:xfrm>
            <a:off x="1789147" y="6138969"/>
            <a:ext cx="4037295" cy="3719358"/>
          </a:xfrm>
          <a:custGeom>
            <a:avLst/>
            <a:gdLst/>
            <a:ahLst/>
            <a:cxnLst/>
            <a:rect l="l" t="t" r="r" b="b"/>
            <a:pathLst>
              <a:path w="4037295" h="3719358">
                <a:moveTo>
                  <a:pt x="0" y="0"/>
                </a:moveTo>
                <a:lnTo>
                  <a:pt x="4037295" y="0"/>
                </a:lnTo>
                <a:lnTo>
                  <a:pt x="4037295" y="3719358"/>
                </a:lnTo>
                <a:lnTo>
                  <a:pt x="0" y="371935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2" name="TextBox 12"/>
          <p:cNvSpPr txBox="1"/>
          <p:nvPr/>
        </p:nvSpPr>
        <p:spPr>
          <a:xfrm>
            <a:off x="141716" y="3314151"/>
            <a:ext cx="5933885" cy="2234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72"/>
              </a:lnSpc>
            </a:pPr>
            <a:r>
              <a:rPr lang="en-US" sz="9200" b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KÜTÜP-</a:t>
            </a:r>
          </a:p>
          <a:p>
            <a:pPr algn="l">
              <a:lnSpc>
                <a:spcPts val="8372"/>
              </a:lnSpc>
            </a:pPr>
            <a:r>
              <a:rPr lang="en-US" sz="9200" b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HANELER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09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677041" y="1028700"/>
            <a:ext cx="582259" cy="582259"/>
          </a:xfrm>
          <a:custGeom>
            <a:avLst/>
            <a:gdLst/>
            <a:ahLst/>
            <a:cxnLst/>
            <a:rect l="l" t="t" r="r" b="b"/>
            <a:pathLst>
              <a:path w="582259" h="582259">
                <a:moveTo>
                  <a:pt x="0" y="0"/>
                </a:moveTo>
                <a:lnTo>
                  <a:pt x="582259" y="0"/>
                </a:lnTo>
                <a:lnTo>
                  <a:pt x="582259" y="582259"/>
                </a:lnTo>
                <a:lnTo>
                  <a:pt x="0" y="5822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0" y="-72330"/>
            <a:ext cx="18307482" cy="10359330"/>
          </a:xfrm>
          <a:custGeom>
            <a:avLst/>
            <a:gdLst/>
            <a:ahLst/>
            <a:cxnLst/>
            <a:rect l="l" t="t" r="r" b="b"/>
            <a:pathLst>
              <a:path w="18307482" h="10359330">
                <a:moveTo>
                  <a:pt x="0" y="0"/>
                </a:moveTo>
                <a:lnTo>
                  <a:pt x="18307482" y="0"/>
                </a:lnTo>
                <a:lnTo>
                  <a:pt x="18307482" y="10359330"/>
                </a:lnTo>
                <a:lnTo>
                  <a:pt x="0" y="103593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5673202" y="-644652"/>
            <a:ext cx="2192787" cy="1200053"/>
          </a:xfrm>
          <a:custGeom>
            <a:avLst/>
            <a:gdLst/>
            <a:ahLst/>
            <a:cxnLst/>
            <a:rect l="l" t="t" r="r" b="b"/>
            <a:pathLst>
              <a:path w="2192787" h="1200053">
                <a:moveTo>
                  <a:pt x="0" y="0"/>
                </a:moveTo>
                <a:lnTo>
                  <a:pt x="2192787" y="0"/>
                </a:lnTo>
                <a:lnTo>
                  <a:pt x="2192787" y="1200053"/>
                </a:lnTo>
                <a:lnTo>
                  <a:pt x="0" y="12000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229" b="-229"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5" name="Group 5"/>
          <p:cNvGrpSpPr/>
          <p:nvPr/>
        </p:nvGrpSpPr>
        <p:grpSpPr>
          <a:xfrm rot="5400000">
            <a:off x="1458950" y="7584662"/>
            <a:ext cx="2154727" cy="5072626"/>
            <a:chOff x="0" y="0"/>
            <a:chExt cx="2872969" cy="676350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872994" cy="6763512"/>
            </a:xfrm>
            <a:custGeom>
              <a:avLst/>
              <a:gdLst/>
              <a:ahLst/>
              <a:cxnLst/>
              <a:rect l="l" t="t" r="r" b="b"/>
              <a:pathLst>
                <a:path w="2872994" h="6763512">
                  <a:moveTo>
                    <a:pt x="0" y="0"/>
                  </a:moveTo>
                  <a:lnTo>
                    <a:pt x="2872994" y="0"/>
                  </a:lnTo>
                  <a:lnTo>
                    <a:pt x="2872994" y="6763512"/>
                  </a:lnTo>
                  <a:lnTo>
                    <a:pt x="0" y="6763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56836" r="-56836"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7" name="Group 7"/>
          <p:cNvGrpSpPr/>
          <p:nvPr/>
        </p:nvGrpSpPr>
        <p:grpSpPr>
          <a:xfrm rot="-5400000">
            <a:off x="14281164" y="-1641647"/>
            <a:ext cx="2389156" cy="5624516"/>
            <a:chOff x="0" y="0"/>
            <a:chExt cx="3185541" cy="749935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185541" cy="7499350"/>
            </a:xfrm>
            <a:custGeom>
              <a:avLst/>
              <a:gdLst/>
              <a:ahLst/>
              <a:cxnLst/>
              <a:rect l="l" t="t" r="r" b="b"/>
              <a:pathLst>
                <a:path w="3185541" h="7499350">
                  <a:moveTo>
                    <a:pt x="0" y="0"/>
                  </a:moveTo>
                  <a:lnTo>
                    <a:pt x="3185541" y="0"/>
                  </a:lnTo>
                  <a:lnTo>
                    <a:pt x="3185541" y="7499350"/>
                  </a:lnTo>
                  <a:lnTo>
                    <a:pt x="0" y="7499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56900" r="-56900"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93093" y="3329421"/>
            <a:ext cx="16566207" cy="6412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1550" lvl="1" indent="-485775" algn="l">
              <a:lnSpc>
                <a:spcPts val="5084"/>
              </a:lnSpc>
              <a:spcBef>
                <a:spcPct val="0"/>
              </a:spcBef>
              <a:buFont typeface="Arial"/>
              <a:buChar char="•"/>
            </a:pPr>
            <a:r>
              <a:rPr lang="en-US" sz="4500" b="1" u="none" strike="noStrike" spc="-20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Python, birçok kullanışlı fonksiyon ve veri yapısının yanı sıra geniş bir standart kütüphane sunar.</a:t>
            </a:r>
          </a:p>
          <a:p>
            <a:pPr algn="l">
              <a:lnSpc>
                <a:spcPts val="5084"/>
              </a:lnSpc>
              <a:spcBef>
                <a:spcPct val="0"/>
              </a:spcBef>
            </a:pPr>
            <a:endParaRPr lang="en-US" sz="4500" b="1" u="none" strike="noStrike" spc="-201">
              <a:solidFill>
                <a:srgbClr val="061C5B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 marL="971550" lvl="1" indent="-485775" algn="l">
              <a:lnSpc>
                <a:spcPts val="5084"/>
              </a:lnSpc>
              <a:spcBef>
                <a:spcPct val="0"/>
              </a:spcBef>
              <a:buFont typeface="Arial"/>
              <a:buChar char="•"/>
            </a:pPr>
            <a:r>
              <a:rPr lang="en-US" sz="4500" b="1" u="none" strike="noStrike" spc="-20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Bu kütüphaneler, belirli görevler için önceden yazılmış fonksiyonlar içerir. </a:t>
            </a:r>
          </a:p>
          <a:p>
            <a:pPr algn="l">
              <a:lnSpc>
                <a:spcPts val="5084"/>
              </a:lnSpc>
              <a:spcBef>
                <a:spcPct val="0"/>
              </a:spcBef>
            </a:pPr>
            <a:endParaRPr lang="en-US" sz="4500" b="1" u="none" strike="noStrike" spc="-201">
              <a:solidFill>
                <a:srgbClr val="061C5B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 marL="971550" lvl="1" indent="-485775" algn="l">
              <a:lnSpc>
                <a:spcPts val="5084"/>
              </a:lnSpc>
              <a:spcBef>
                <a:spcPct val="0"/>
              </a:spcBef>
              <a:buFont typeface="Arial"/>
              <a:buChar char="•"/>
            </a:pPr>
            <a:r>
              <a:rPr lang="en-US" sz="4500" b="1" u="none" strike="noStrike" spc="-20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Örneğin, matematiksel işlemler için math kütüphanesini, rastgele sayı üretmek için random kütüphanesini, tarih ve saat için datetime kütüphanesini kullanabilirsiniz.</a:t>
            </a:r>
          </a:p>
          <a:p>
            <a:pPr algn="l">
              <a:lnSpc>
                <a:spcPts val="5084"/>
              </a:lnSpc>
              <a:spcBef>
                <a:spcPct val="0"/>
              </a:spcBef>
            </a:pPr>
            <a:endParaRPr lang="en-US" sz="4500" b="1" u="none" strike="noStrike" spc="-201">
              <a:solidFill>
                <a:srgbClr val="061C5B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89871" y="892864"/>
            <a:ext cx="5961657" cy="763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58"/>
              </a:lnSpc>
            </a:pPr>
            <a:r>
              <a:rPr lang="en-US" sz="5998" b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Kütüphaneler</a:t>
            </a:r>
          </a:p>
        </p:txBody>
      </p:sp>
      <p:sp>
        <p:nvSpPr>
          <p:cNvPr id="11" name="Freeform 11"/>
          <p:cNvSpPr/>
          <p:nvPr/>
        </p:nvSpPr>
        <p:spPr>
          <a:xfrm>
            <a:off x="489871" y="1520104"/>
            <a:ext cx="5146996" cy="136640"/>
          </a:xfrm>
          <a:custGeom>
            <a:avLst/>
            <a:gdLst/>
            <a:ahLst/>
            <a:cxnLst/>
            <a:rect l="l" t="t" r="r" b="b"/>
            <a:pathLst>
              <a:path w="5146996" h="136640">
                <a:moveTo>
                  <a:pt x="0" y="0"/>
                </a:moveTo>
                <a:lnTo>
                  <a:pt x="5146996" y="0"/>
                </a:lnTo>
                <a:lnTo>
                  <a:pt x="5146996" y="136640"/>
                </a:lnTo>
                <a:lnTo>
                  <a:pt x="0" y="13664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8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27863" y="4460130"/>
            <a:ext cx="13446839" cy="1456276"/>
            <a:chOff x="0" y="0"/>
            <a:chExt cx="17929119" cy="19417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929098" cy="1941703"/>
            </a:xfrm>
            <a:custGeom>
              <a:avLst/>
              <a:gdLst/>
              <a:ahLst/>
              <a:cxnLst/>
              <a:rect l="l" t="t" r="r" b="b"/>
              <a:pathLst>
                <a:path w="17929098" h="1941703">
                  <a:moveTo>
                    <a:pt x="0" y="0"/>
                  </a:moveTo>
                  <a:lnTo>
                    <a:pt x="17929098" y="0"/>
                  </a:lnTo>
                  <a:lnTo>
                    <a:pt x="17929098" y="1941703"/>
                  </a:lnTo>
                  <a:lnTo>
                    <a:pt x="0" y="19417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657" b="-1657"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4" name="Group 4"/>
          <p:cNvGrpSpPr/>
          <p:nvPr/>
        </p:nvGrpSpPr>
        <p:grpSpPr>
          <a:xfrm rot="-740230">
            <a:off x="3023793" y="2174843"/>
            <a:ext cx="4584266" cy="1816515"/>
            <a:chOff x="0" y="0"/>
            <a:chExt cx="6112355" cy="242202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112383" cy="2422017"/>
            </a:xfrm>
            <a:custGeom>
              <a:avLst/>
              <a:gdLst/>
              <a:ahLst/>
              <a:cxnLst/>
              <a:rect l="l" t="t" r="r" b="b"/>
              <a:pathLst>
                <a:path w="6112383" h="2422017">
                  <a:moveTo>
                    <a:pt x="0" y="0"/>
                  </a:moveTo>
                  <a:lnTo>
                    <a:pt x="6112383" y="0"/>
                  </a:lnTo>
                  <a:lnTo>
                    <a:pt x="6112383" y="2422017"/>
                  </a:lnTo>
                  <a:lnTo>
                    <a:pt x="0" y="24220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97" b="-197"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6" name="Group 6"/>
          <p:cNvGrpSpPr/>
          <p:nvPr/>
        </p:nvGrpSpPr>
        <p:grpSpPr>
          <a:xfrm rot="5517409">
            <a:off x="2883829" y="5094594"/>
            <a:ext cx="2583985" cy="2867751"/>
            <a:chOff x="0" y="0"/>
            <a:chExt cx="3445313" cy="382366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45256" cy="3823716"/>
            </a:xfrm>
            <a:custGeom>
              <a:avLst/>
              <a:gdLst/>
              <a:ahLst/>
              <a:cxnLst/>
              <a:rect l="l" t="t" r="r" b="b"/>
              <a:pathLst>
                <a:path w="3445256" h="3823716">
                  <a:moveTo>
                    <a:pt x="0" y="0"/>
                  </a:moveTo>
                  <a:lnTo>
                    <a:pt x="3445256" y="0"/>
                  </a:lnTo>
                  <a:lnTo>
                    <a:pt x="3445256" y="3823716"/>
                  </a:lnTo>
                  <a:lnTo>
                    <a:pt x="0" y="38237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44" r="-1" b="-43"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8" name="Group 8"/>
          <p:cNvGrpSpPr/>
          <p:nvPr/>
        </p:nvGrpSpPr>
        <p:grpSpPr>
          <a:xfrm rot="-7993849">
            <a:off x="4113134" y="5170463"/>
            <a:ext cx="3493159" cy="3569000"/>
            <a:chOff x="0" y="0"/>
            <a:chExt cx="4657545" cy="47586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657598" cy="4758690"/>
            </a:xfrm>
            <a:custGeom>
              <a:avLst/>
              <a:gdLst/>
              <a:ahLst/>
              <a:cxnLst/>
              <a:rect l="l" t="t" r="r" b="b"/>
              <a:pathLst>
                <a:path w="4657598" h="4758690">
                  <a:moveTo>
                    <a:pt x="0" y="0"/>
                  </a:moveTo>
                  <a:lnTo>
                    <a:pt x="4657598" y="0"/>
                  </a:lnTo>
                  <a:lnTo>
                    <a:pt x="4657598" y="4758690"/>
                  </a:lnTo>
                  <a:lnTo>
                    <a:pt x="0" y="47586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9" r="-7"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10" name="Freeform 10"/>
          <p:cNvSpPr/>
          <p:nvPr/>
        </p:nvSpPr>
        <p:spPr>
          <a:xfrm rot="-8486202">
            <a:off x="1664832" y="3306376"/>
            <a:ext cx="2435661" cy="1727105"/>
          </a:xfrm>
          <a:custGeom>
            <a:avLst/>
            <a:gdLst/>
            <a:ahLst/>
            <a:cxnLst/>
            <a:rect l="l" t="t" r="r" b="b"/>
            <a:pathLst>
              <a:path w="2435661" h="1727105">
                <a:moveTo>
                  <a:pt x="0" y="0"/>
                </a:moveTo>
                <a:lnTo>
                  <a:pt x="2435661" y="0"/>
                </a:lnTo>
                <a:lnTo>
                  <a:pt x="2435661" y="1727105"/>
                </a:lnTo>
                <a:lnTo>
                  <a:pt x="0" y="172710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130" b="-130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1" name="TextBox 11"/>
          <p:cNvSpPr txBox="1"/>
          <p:nvPr/>
        </p:nvSpPr>
        <p:spPr>
          <a:xfrm>
            <a:off x="483128" y="892864"/>
            <a:ext cx="6645381" cy="765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459"/>
              </a:lnSpc>
              <a:spcBef>
                <a:spcPct val="0"/>
              </a:spcBef>
            </a:pPr>
            <a:r>
              <a:rPr lang="en-US" sz="5999" b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math Kütüphanesi</a:t>
            </a:r>
          </a:p>
        </p:txBody>
      </p:sp>
      <p:sp>
        <p:nvSpPr>
          <p:cNvPr id="12" name="Freeform 12"/>
          <p:cNvSpPr/>
          <p:nvPr/>
        </p:nvSpPr>
        <p:spPr>
          <a:xfrm>
            <a:off x="489871" y="1483774"/>
            <a:ext cx="6515512" cy="172970"/>
          </a:xfrm>
          <a:custGeom>
            <a:avLst/>
            <a:gdLst/>
            <a:ahLst/>
            <a:cxnLst/>
            <a:rect l="l" t="t" r="r" b="b"/>
            <a:pathLst>
              <a:path w="6515512" h="172970">
                <a:moveTo>
                  <a:pt x="0" y="0"/>
                </a:moveTo>
                <a:lnTo>
                  <a:pt x="6515512" y="0"/>
                </a:lnTo>
                <a:lnTo>
                  <a:pt x="6515512" y="172970"/>
                </a:lnTo>
                <a:lnTo>
                  <a:pt x="0" y="1729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3" name="Freeform 13"/>
          <p:cNvSpPr/>
          <p:nvPr/>
        </p:nvSpPr>
        <p:spPr>
          <a:xfrm>
            <a:off x="15241713" y="7236333"/>
            <a:ext cx="2692388" cy="2733389"/>
          </a:xfrm>
          <a:custGeom>
            <a:avLst/>
            <a:gdLst/>
            <a:ahLst/>
            <a:cxnLst/>
            <a:rect l="l" t="t" r="r" b="b"/>
            <a:pathLst>
              <a:path w="2692388" h="2733389">
                <a:moveTo>
                  <a:pt x="0" y="0"/>
                </a:moveTo>
                <a:lnTo>
                  <a:pt x="2692388" y="0"/>
                </a:lnTo>
                <a:lnTo>
                  <a:pt x="2692388" y="2733389"/>
                </a:lnTo>
                <a:lnTo>
                  <a:pt x="0" y="273338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4" name="TextBox 14"/>
          <p:cNvSpPr txBox="1"/>
          <p:nvPr/>
        </p:nvSpPr>
        <p:spPr>
          <a:xfrm>
            <a:off x="7532956" y="2086455"/>
            <a:ext cx="9726344" cy="160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000" b="1" i="1" u="sng" strike="noStrike">
                <a:solidFill>
                  <a:srgbClr val="061C5B"/>
                </a:solidFill>
                <a:latin typeface="Arimo Bold Italics"/>
                <a:ea typeface="Arimo Bold Italics"/>
                <a:cs typeface="Arimo Bold Italics"/>
                <a:sym typeface="Arimo Bold Italics"/>
              </a:rPr>
              <a:t>İmport: </a:t>
            </a:r>
            <a:r>
              <a:rPr lang="en-US" sz="3000" b="1" strike="noStrike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Python’da  başka bir python dosyasında veya kütüphanesinde fonksiyon, paket, veya modelleri mevcut çalışma ortamına dahil etmek için kullanılır.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12401" y="7536228"/>
            <a:ext cx="4197997" cy="160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000" b="1" i="1" u="sng" strike="noStrike" dirty="0" err="1">
                <a:solidFill>
                  <a:srgbClr val="061C5B"/>
                </a:solidFill>
                <a:latin typeface="Arimo Bold Italics"/>
                <a:ea typeface="Arimo Bold Italics"/>
                <a:cs typeface="Arimo Bold Italics"/>
                <a:sym typeface="Arimo Bold Italics"/>
              </a:rPr>
              <a:t>sqrt’yi</a:t>
            </a:r>
            <a:r>
              <a:rPr lang="en-US" sz="3000" b="1" i="1" u="sng" strike="noStrike" dirty="0">
                <a:solidFill>
                  <a:srgbClr val="061C5B"/>
                </a:solidFill>
                <a:latin typeface="Arimo Bold Italics"/>
                <a:ea typeface="Arimo Bold Italics"/>
                <a:cs typeface="Arimo Bold Italics"/>
                <a:sym typeface="Arimo Bold Italics"/>
              </a:rPr>
              <a:t> </a:t>
            </a:r>
            <a:r>
              <a:rPr lang="en-US" sz="3000" b="1" i="1" u="sng" strike="noStrike" dirty="0" err="1">
                <a:solidFill>
                  <a:srgbClr val="061C5B"/>
                </a:solidFill>
                <a:latin typeface="Arimo Bold Italics"/>
                <a:ea typeface="Arimo Bold Italics"/>
                <a:cs typeface="Arimo Bold Italics"/>
                <a:sym typeface="Arimo Bold Italics"/>
              </a:rPr>
              <a:t>dahil</a:t>
            </a:r>
            <a:r>
              <a:rPr lang="en-US" sz="3000" b="1" i="1" u="sng" strike="noStrike" dirty="0">
                <a:solidFill>
                  <a:srgbClr val="061C5B"/>
                </a:solidFill>
                <a:latin typeface="Arimo Bold Italics"/>
                <a:ea typeface="Arimo Bold Italics"/>
                <a:cs typeface="Arimo Bold Italics"/>
                <a:sym typeface="Arimo Bold Italics"/>
              </a:rPr>
              <a:t> </a:t>
            </a:r>
            <a:r>
              <a:rPr lang="en-US" sz="3000" b="1" i="1" u="sng" strike="noStrike" dirty="0" err="1">
                <a:solidFill>
                  <a:srgbClr val="061C5B"/>
                </a:solidFill>
                <a:latin typeface="Arimo Bold Italics"/>
                <a:ea typeface="Arimo Bold Italics"/>
                <a:cs typeface="Arimo Bold Italics"/>
                <a:sym typeface="Arimo Bold Italics"/>
              </a:rPr>
              <a:t>ederek</a:t>
            </a:r>
            <a:r>
              <a:rPr lang="en-US" sz="3000" b="1" i="1" u="sng" strike="noStrike" dirty="0">
                <a:solidFill>
                  <a:srgbClr val="061C5B"/>
                </a:solidFill>
                <a:latin typeface="Arimo Bold Italics"/>
                <a:ea typeface="Arimo Bold Italics"/>
                <a:cs typeface="Arimo Bold Italics"/>
                <a:sym typeface="Arimo Bold Italics"/>
              </a:rPr>
              <a:t> </a:t>
            </a:r>
            <a:r>
              <a:rPr lang="en-US" sz="3000" b="1" i="1" u="sng" strike="noStrike" dirty="0" err="1">
                <a:solidFill>
                  <a:srgbClr val="061C5B"/>
                </a:solidFill>
                <a:latin typeface="Arimo Bold Italics"/>
                <a:ea typeface="Arimo Bold Italics"/>
                <a:cs typeface="Arimo Bold Italics"/>
                <a:sym typeface="Arimo Bold Italics"/>
              </a:rPr>
              <a:t>sayının</a:t>
            </a:r>
            <a:r>
              <a:rPr lang="en-US" sz="3000" b="1" i="1" u="sng" strike="noStrike" dirty="0">
                <a:solidFill>
                  <a:srgbClr val="061C5B"/>
                </a:solidFill>
                <a:latin typeface="Arimo Bold Italics"/>
                <a:ea typeface="Arimo Bold Italics"/>
                <a:cs typeface="Arimo Bold Italics"/>
                <a:sym typeface="Arimo Bold Italics"/>
              </a:rPr>
              <a:t> </a:t>
            </a:r>
            <a:r>
              <a:rPr lang="en-US" sz="3000" b="1" i="1" u="sng" strike="noStrike" dirty="0" err="1">
                <a:solidFill>
                  <a:srgbClr val="061C5B"/>
                </a:solidFill>
                <a:latin typeface="Arimo Bold Italics"/>
                <a:ea typeface="Arimo Bold Italics"/>
                <a:cs typeface="Arimo Bold Italics"/>
                <a:sym typeface="Arimo Bold Italics"/>
              </a:rPr>
              <a:t>karekökünü</a:t>
            </a:r>
            <a:r>
              <a:rPr lang="en-US" sz="3000" b="1" i="1" u="sng" strike="noStrike" dirty="0">
                <a:solidFill>
                  <a:srgbClr val="061C5B"/>
                </a:solidFill>
                <a:latin typeface="Arimo Bold Italics"/>
                <a:ea typeface="Arimo Bold Italics"/>
                <a:cs typeface="Arimo Bold Italics"/>
                <a:sym typeface="Arimo Bold Italics"/>
              </a:rPr>
              <a:t> </a:t>
            </a:r>
            <a:r>
              <a:rPr lang="en-US" sz="3000" b="1" i="1" u="sng" strike="noStrike" dirty="0" err="1">
                <a:solidFill>
                  <a:srgbClr val="061C5B"/>
                </a:solidFill>
                <a:latin typeface="Arimo Bold Italics"/>
                <a:ea typeface="Arimo Bold Italics"/>
                <a:cs typeface="Arimo Bold Italics"/>
                <a:sym typeface="Arimo Bold Italics"/>
              </a:rPr>
              <a:t>hesaplarız</a:t>
            </a:r>
            <a:endParaRPr lang="en-US" sz="3000" b="1" i="1" u="sng" strike="noStrike" dirty="0">
              <a:solidFill>
                <a:srgbClr val="061C5B"/>
              </a:solidFill>
              <a:latin typeface="Arimo Bold Italics"/>
              <a:ea typeface="Arimo Bold Italics"/>
              <a:cs typeface="Arimo Bold Italics"/>
              <a:sym typeface="Arimo Bold Italics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667487" y="7536228"/>
            <a:ext cx="4728641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000" b="1" i="1" u="sng" strike="noStrike" dirty="0" err="1">
                <a:solidFill>
                  <a:srgbClr val="061C5B"/>
                </a:solidFill>
                <a:latin typeface="Arimo Bold Italics"/>
                <a:ea typeface="Arimo Bold Italics"/>
                <a:cs typeface="Arimo Bold Italics"/>
                <a:sym typeface="Arimo Bold Italics"/>
              </a:rPr>
              <a:t>pi’yi</a:t>
            </a:r>
            <a:r>
              <a:rPr lang="en-US" sz="3000" b="1" i="1" u="sng" strike="noStrike" dirty="0">
                <a:solidFill>
                  <a:srgbClr val="061C5B"/>
                </a:solidFill>
                <a:latin typeface="Arimo Bold Italics"/>
                <a:ea typeface="Arimo Bold Italics"/>
                <a:cs typeface="Arimo Bold Italics"/>
                <a:sym typeface="Arimo Bold Italics"/>
              </a:rPr>
              <a:t> </a:t>
            </a:r>
            <a:r>
              <a:rPr lang="en-US" sz="3000" b="1" i="1" u="sng" strike="noStrike" dirty="0" err="1">
                <a:solidFill>
                  <a:srgbClr val="061C5B"/>
                </a:solidFill>
                <a:latin typeface="Arimo Bold Italics"/>
                <a:ea typeface="Arimo Bold Italics"/>
                <a:cs typeface="Arimo Bold Italics"/>
                <a:sym typeface="Arimo Bold Italics"/>
              </a:rPr>
              <a:t>ekleyerek</a:t>
            </a:r>
            <a:r>
              <a:rPr lang="en-US" sz="3000" b="1" i="1" u="sng" strike="noStrike" dirty="0">
                <a:solidFill>
                  <a:srgbClr val="061C5B"/>
                </a:solidFill>
                <a:latin typeface="Arimo Bold Italics"/>
                <a:ea typeface="Arimo Bold Italics"/>
                <a:cs typeface="Arimo Bold Italics"/>
                <a:sym typeface="Arimo Bold Italics"/>
              </a:rPr>
              <a:t> </a:t>
            </a:r>
            <a:r>
              <a:rPr lang="en-US" sz="3000" b="1" i="1" u="sng" strike="noStrike" dirty="0" err="1">
                <a:solidFill>
                  <a:srgbClr val="061C5B"/>
                </a:solidFill>
                <a:latin typeface="Arimo Bold Italics"/>
                <a:ea typeface="Arimo Bold Italics"/>
                <a:cs typeface="Arimo Bold Italics"/>
                <a:sym typeface="Arimo Bold Italics"/>
              </a:rPr>
              <a:t>sayının</a:t>
            </a:r>
            <a:r>
              <a:rPr lang="en-US" sz="3000" b="1" i="1" u="sng" strike="noStrike" dirty="0">
                <a:solidFill>
                  <a:srgbClr val="061C5B"/>
                </a:solidFill>
                <a:latin typeface="Arimo Bold Italics"/>
                <a:ea typeface="Arimo Bold Italics"/>
                <a:cs typeface="Arimo Bold Italics"/>
                <a:sym typeface="Arimo Bold Italics"/>
              </a:rPr>
              <a:t>  pi </a:t>
            </a:r>
            <a:r>
              <a:rPr lang="en-US" sz="3000" b="1" i="1" u="sng" strike="noStrike" dirty="0" err="1">
                <a:solidFill>
                  <a:srgbClr val="061C5B"/>
                </a:solidFill>
                <a:latin typeface="Arimo Bold Italics"/>
                <a:ea typeface="Arimo Bold Italics"/>
                <a:cs typeface="Arimo Bold Italics"/>
                <a:sym typeface="Arimo Bold Italics"/>
              </a:rPr>
              <a:t>kuvvetini</a:t>
            </a:r>
            <a:r>
              <a:rPr lang="en-US" sz="3000" b="1" i="1" u="sng" strike="noStrike" dirty="0">
                <a:solidFill>
                  <a:srgbClr val="061C5B"/>
                </a:solidFill>
                <a:latin typeface="Arimo Bold Italics"/>
                <a:ea typeface="Arimo Bold Italics"/>
                <a:cs typeface="Arimo Bold Italics"/>
                <a:sym typeface="Arimo Bold Italics"/>
              </a:rPr>
              <a:t> </a:t>
            </a:r>
            <a:r>
              <a:rPr lang="en-US" sz="3000" b="1" i="1" u="sng" strike="noStrike" dirty="0" err="1">
                <a:solidFill>
                  <a:srgbClr val="061C5B"/>
                </a:solidFill>
                <a:latin typeface="Arimo Bold Italics"/>
                <a:ea typeface="Arimo Bold Italics"/>
                <a:cs typeface="Arimo Bold Italics"/>
                <a:sym typeface="Arimo Bold Italics"/>
              </a:rPr>
              <a:t>aldırmış</a:t>
            </a:r>
            <a:r>
              <a:rPr lang="en-US" sz="3000" b="1" i="1" u="sng" strike="noStrike" dirty="0">
                <a:solidFill>
                  <a:srgbClr val="061C5B"/>
                </a:solidFill>
                <a:latin typeface="Arimo Bold Italics"/>
                <a:ea typeface="Arimo Bold Italics"/>
                <a:cs typeface="Arimo Bold Italics"/>
                <a:sym typeface="Arimo Bold Italics"/>
              </a:rPr>
              <a:t> </a:t>
            </a:r>
            <a:r>
              <a:rPr lang="en-US" sz="3000" b="1" i="1" u="sng" strike="noStrike" dirty="0" err="1">
                <a:solidFill>
                  <a:srgbClr val="061C5B"/>
                </a:solidFill>
                <a:latin typeface="Arimo Bold Italics"/>
                <a:ea typeface="Arimo Bold Italics"/>
                <a:cs typeface="Arimo Bold Italics"/>
                <a:sym typeface="Arimo Bold Italics"/>
              </a:rPr>
              <a:t>oluruz</a:t>
            </a:r>
            <a:endParaRPr lang="en-US" sz="3000" b="1" i="1" u="sng" strike="noStrike" dirty="0">
              <a:solidFill>
                <a:srgbClr val="061C5B"/>
              </a:solidFill>
              <a:latin typeface="Arimo Bold Italics"/>
              <a:ea typeface="Arimo Bold Italics"/>
              <a:cs typeface="Arimo Bold Italics"/>
              <a:sym typeface="Arimo Bold Italic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38296" y="2220978"/>
            <a:ext cx="3309331" cy="160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000" b="1" i="1" u="sng" strike="noStrike" dirty="0">
                <a:solidFill>
                  <a:srgbClr val="061C5B"/>
                </a:solidFill>
                <a:latin typeface="Arimo Bold Italics"/>
                <a:ea typeface="Arimo Bold Italics"/>
                <a:cs typeface="Arimo Bold Italics"/>
                <a:sym typeface="Arimo Bold Italics"/>
              </a:rPr>
              <a:t>Math: </a:t>
            </a:r>
            <a:r>
              <a:rPr lang="en-US" sz="3000" b="1" strike="noStrike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matematiksel</a:t>
            </a:r>
            <a:r>
              <a:rPr lang="en-US" sz="3000" b="1" strike="noStrike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000" b="1" strike="noStrike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işlemleri</a:t>
            </a:r>
            <a:r>
              <a:rPr lang="en-US" sz="3000" b="1" strike="noStrike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000" b="1" strike="noStrike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yapar</a:t>
            </a:r>
            <a:endParaRPr lang="en-US" sz="3000" b="1" strike="noStrike" dirty="0">
              <a:solidFill>
                <a:srgbClr val="061C5B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8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32963" y="3211550"/>
            <a:ext cx="13856791" cy="952520"/>
            <a:chOff x="0" y="0"/>
            <a:chExt cx="18475721" cy="12700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475706" cy="1270000"/>
            </a:xfrm>
            <a:custGeom>
              <a:avLst/>
              <a:gdLst/>
              <a:ahLst/>
              <a:cxnLst/>
              <a:rect l="l" t="t" r="r" b="b"/>
              <a:pathLst>
                <a:path w="18475706" h="1270000">
                  <a:moveTo>
                    <a:pt x="635000" y="0"/>
                  </a:moveTo>
                  <a:lnTo>
                    <a:pt x="17840706" y="0"/>
                  </a:lnTo>
                  <a:cubicBezTo>
                    <a:pt x="18191353" y="0"/>
                    <a:pt x="18475706" y="284353"/>
                    <a:pt x="18475706" y="635000"/>
                  </a:cubicBezTo>
                  <a:cubicBezTo>
                    <a:pt x="18475706" y="985647"/>
                    <a:pt x="18191353" y="1270000"/>
                    <a:pt x="17840706" y="1270000"/>
                  </a:cubicBezTo>
                  <a:lnTo>
                    <a:pt x="635000" y="1270000"/>
                  </a:lnTo>
                  <a:cubicBezTo>
                    <a:pt x="284353" y="1270000"/>
                    <a:pt x="0" y="985647"/>
                    <a:pt x="0" y="635000"/>
                  </a:cubicBezTo>
                  <a:cubicBezTo>
                    <a:pt x="0" y="284353"/>
                    <a:pt x="284353" y="0"/>
                    <a:pt x="635000" y="0"/>
                  </a:cubicBezTo>
                  <a:close/>
                </a:path>
              </a:pathLst>
            </a:custGeom>
            <a:solidFill>
              <a:srgbClr val="646464"/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2017147" y="4083509"/>
            <a:ext cx="13856791" cy="952520"/>
            <a:chOff x="0" y="0"/>
            <a:chExt cx="18475721" cy="127002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475706" cy="1270000"/>
            </a:xfrm>
            <a:custGeom>
              <a:avLst/>
              <a:gdLst/>
              <a:ahLst/>
              <a:cxnLst/>
              <a:rect l="l" t="t" r="r" b="b"/>
              <a:pathLst>
                <a:path w="18475706" h="1270000">
                  <a:moveTo>
                    <a:pt x="635000" y="0"/>
                  </a:moveTo>
                  <a:lnTo>
                    <a:pt x="17840706" y="0"/>
                  </a:lnTo>
                  <a:cubicBezTo>
                    <a:pt x="18191353" y="0"/>
                    <a:pt x="18475706" y="284353"/>
                    <a:pt x="18475706" y="635000"/>
                  </a:cubicBezTo>
                  <a:cubicBezTo>
                    <a:pt x="18475706" y="985647"/>
                    <a:pt x="18191353" y="1270000"/>
                    <a:pt x="17840706" y="1270000"/>
                  </a:cubicBezTo>
                  <a:lnTo>
                    <a:pt x="635000" y="1270000"/>
                  </a:lnTo>
                  <a:cubicBezTo>
                    <a:pt x="284353" y="1270000"/>
                    <a:pt x="0" y="985647"/>
                    <a:pt x="0" y="635000"/>
                  </a:cubicBezTo>
                  <a:cubicBezTo>
                    <a:pt x="0" y="284353"/>
                    <a:pt x="284353" y="0"/>
                    <a:pt x="635000" y="0"/>
                  </a:cubicBezTo>
                  <a:close/>
                </a:path>
              </a:pathLst>
            </a:custGeom>
            <a:solidFill>
              <a:srgbClr val="FEEDAA"/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017147" y="5143500"/>
            <a:ext cx="13817779" cy="952500"/>
            <a:chOff x="0" y="0"/>
            <a:chExt cx="18423705" cy="127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8423762" cy="1270000"/>
            </a:xfrm>
            <a:custGeom>
              <a:avLst/>
              <a:gdLst/>
              <a:ahLst/>
              <a:cxnLst/>
              <a:rect l="l" t="t" r="r" b="b"/>
              <a:pathLst>
                <a:path w="18423762" h="1270000">
                  <a:moveTo>
                    <a:pt x="635000" y="0"/>
                  </a:moveTo>
                  <a:lnTo>
                    <a:pt x="17788762" y="0"/>
                  </a:lnTo>
                  <a:cubicBezTo>
                    <a:pt x="18139409" y="0"/>
                    <a:pt x="18423762" y="284353"/>
                    <a:pt x="18423762" y="635000"/>
                  </a:cubicBezTo>
                  <a:cubicBezTo>
                    <a:pt x="18423762" y="985647"/>
                    <a:pt x="18139409" y="1270000"/>
                    <a:pt x="17788762" y="1270000"/>
                  </a:cubicBezTo>
                  <a:lnTo>
                    <a:pt x="635000" y="1270000"/>
                  </a:lnTo>
                  <a:cubicBezTo>
                    <a:pt x="284353" y="1270000"/>
                    <a:pt x="0" y="985647"/>
                    <a:pt x="0" y="635000"/>
                  </a:cubicBezTo>
                  <a:cubicBezTo>
                    <a:pt x="0" y="284353"/>
                    <a:pt x="284353" y="0"/>
                    <a:pt x="635000" y="0"/>
                  </a:cubicBezTo>
                  <a:close/>
                </a:path>
              </a:pathLst>
            </a:custGeom>
            <a:solidFill>
              <a:srgbClr val="646464"/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132963" y="6115033"/>
            <a:ext cx="13513892" cy="952520"/>
            <a:chOff x="0" y="0"/>
            <a:chExt cx="18018523" cy="127002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8018508" cy="1270000"/>
            </a:xfrm>
            <a:custGeom>
              <a:avLst/>
              <a:gdLst/>
              <a:ahLst/>
              <a:cxnLst/>
              <a:rect l="l" t="t" r="r" b="b"/>
              <a:pathLst>
                <a:path w="18018508" h="1270000">
                  <a:moveTo>
                    <a:pt x="619286" y="0"/>
                  </a:moveTo>
                  <a:lnTo>
                    <a:pt x="17399222" y="0"/>
                  </a:lnTo>
                  <a:cubicBezTo>
                    <a:pt x="17741192" y="0"/>
                    <a:pt x="18018508" y="284353"/>
                    <a:pt x="18018508" y="635000"/>
                  </a:cubicBezTo>
                  <a:cubicBezTo>
                    <a:pt x="18018508" y="985647"/>
                    <a:pt x="17741192" y="1270000"/>
                    <a:pt x="17399222" y="1270000"/>
                  </a:cubicBezTo>
                  <a:lnTo>
                    <a:pt x="619286" y="1270000"/>
                  </a:lnTo>
                  <a:cubicBezTo>
                    <a:pt x="277316" y="1270000"/>
                    <a:pt x="0" y="985647"/>
                    <a:pt x="0" y="635000"/>
                  </a:cubicBezTo>
                  <a:cubicBezTo>
                    <a:pt x="0" y="284353"/>
                    <a:pt x="277316" y="0"/>
                    <a:pt x="619286" y="0"/>
                  </a:cubicBezTo>
                  <a:close/>
                </a:path>
              </a:pathLst>
            </a:custGeom>
            <a:solidFill>
              <a:srgbClr val="FEEDAA"/>
            </a:solid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10" name="Freeform 10"/>
          <p:cNvSpPr/>
          <p:nvPr/>
        </p:nvSpPr>
        <p:spPr>
          <a:xfrm>
            <a:off x="2827883" y="3293327"/>
            <a:ext cx="788946" cy="788946"/>
          </a:xfrm>
          <a:custGeom>
            <a:avLst/>
            <a:gdLst/>
            <a:ahLst/>
            <a:cxnLst/>
            <a:rect l="l" t="t" r="r" b="b"/>
            <a:pathLst>
              <a:path w="788946" h="788946">
                <a:moveTo>
                  <a:pt x="0" y="0"/>
                </a:moveTo>
                <a:lnTo>
                  <a:pt x="788946" y="0"/>
                </a:lnTo>
                <a:lnTo>
                  <a:pt x="788946" y="788946"/>
                </a:lnTo>
                <a:lnTo>
                  <a:pt x="0" y="7889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>
          <a:xfrm>
            <a:off x="2818358" y="4165306"/>
            <a:ext cx="788946" cy="788946"/>
          </a:xfrm>
          <a:custGeom>
            <a:avLst/>
            <a:gdLst/>
            <a:ahLst/>
            <a:cxnLst/>
            <a:rect l="l" t="t" r="r" b="b"/>
            <a:pathLst>
              <a:path w="788946" h="788946">
                <a:moveTo>
                  <a:pt x="0" y="0"/>
                </a:moveTo>
                <a:lnTo>
                  <a:pt x="788946" y="0"/>
                </a:lnTo>
                <a:lnTo>
                  <a:pt x="788946" y="788946"/>
                </a:lnTo>
                <a:lnTo>
                  <a:pt x="0" y="7889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2" name="Freeform 12"/>
          <p:cNvSpPr/>
          <p:nvPr/>
        </p:nvSpPr>
        <p:spPr>
          <a:xfrm>
            <a:off x="2629098" y="5217004"/>
            <a:ext cx="788946" cy="788946"/>
          </a:xfrm>
          <a:custGeom>
            <a:avLst/>
            <a:gdLst/>
            <a:ahLst/>
            <a:cxnLst/>
            <a:rect l="l" t="t" r="r" b="b"/>
            <a:pathLst>
              <a:path w="788946" h="788946">
                <a:moveTo>
                  <a:pt x="0" y="0"/>
                </a:moveTo>
                <a:lnTo>
                  <a:pt x="788946" y="0"/>
                </a:lnTo>
                <a:lnTo>
                  <a:pt x="788946" y="788946"/>
                </a:lnTo>
                <a:lnTo>
                  <a:pt x="0" y="7889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3" name="Freeform 13"/>
          <p:cNvSpPr/>
          <p:nvPr/>
        </p:nvSpPr>
        <p:spPr>
          <a:xfrm>
            <a:off x="2629098" y="6198079"/>
            <a:ext cx="788946" cy="788946"/>
          </a:xfrm>
          <a:custGeom>
            <a:avLst/>
            <a:gdLst/>
            <a:ahLst/>
            <a:cxnLst/>
            <a:rect l="l" t="t" r="r" b="b"/>
            <a:pathLst>
              <a:path w="788946" h="788946">
                <a:moveTo>
                  <a:pt x="0" y="0"/>
                </a:moveTo>
                <a:lnTo>
                  <a:pt x="788946" y="0"/>
                </a:lnTo>
                <a:lnTo>
                  <a:pt x="788946" y="788946"/>
                </a:lnTo>
                <a:lnTo>
                  <a:pt x="0" y="7889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4" name="Freeform 14"/>
          <p:cNvSpPr/>
          <p:nvPr/>
        </p:nvSpPr>
        <p:spPr>
          <a:xfrm>
            <a:off x="0" y="7258054"/>
            <a:ext cx="9123942" cy="3375859"/>
          </a:xfrm>
          <a:custGeom>
            <a:avLst/>
            <a:gdLst/>
            <a:ahLst/>
            <a:cxnLst/>
            <a:rect l="l" t="t" r="r" b="b"/>
            <a:pathLst>
              <a:path w="9123942" h="3375859">
                <a:moveTo>
                  <a:pt x="0" y="0"/>
                </a:moveTo>
                <a:lnTo>
                  <a:pt x="9123942" y="0"/>
                </a:lnTo>
                <a:lnTo>
                  <a:pt x="9123942" y="3375859"/>
                </a:lnTo>
                <a:lnTo>
                  <a:pt x="0" y="33758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76" b="-76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5" name="Freeform 15"/>
          <p:cNvSpPr/>
          <p:nvPr/>
        </p:nvSpPr>
        <p:spPr>
          <a:xfrm flipH="1" flipV="1">
            <a:off x="9144000" y="-171730"/>
            <a:ext cx="9144000" cy="3383280"/>
          </a:xfrm>
          <a:custGeom>
            <a:avLst/>
            <a:gdLst/>
            <a:ahLst/>
            <a:cxnLst/>
            <a:rect l="l" t="t" r="r" b="b"/>
            <a:pathLst>
              <a:path w="9144000" h="3383280">
                <a:moveTo>
                  <a:pt x="9144000" y="3383280"/>
                </a:moveTo>
                <a:lnTo>
                  <a:pt x="0" y="3383280"/>
                </a:lnTo>
                <a:lnTo>
                  <a:pt x="0" y="0"/>
                </a:lnTo>
                <a:lnTo>
                  <a:pt x="9144000" y="0"/>
                </a:lnTo>
                <a:lnTo>
                  <a:pt x="9144000" y="338328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12" b="-112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6" name="TextBox 16"/>
          <p:cNvSpPr txBox="1"/>
          <p:nvPr/>
        </p:nvSpPr>
        <p:spPr>
          <a:xfrm>
            <a:off x="3732645" y="3166803"/>
            <a:ext cx="11780859" cy="794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Fonksiyonların Çağırılması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616828" y="4038762"/>
            <a:ext cx="11780859" cy="794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Parametreler ve geri dönüş değerleri</a:t>
            </a:r>
          </a:p>
        </p:txBody>
      </p:sp>
      <p:sp>
        <p:nvSpPr>
          <p:cNvPr id="18" name="TextBox 18"/>
          <p:cNvSpPr txBox="1"/>
          <p:nvPr/>
        </p:nvSpPr>
        <p:spPr>
          <a:xfrm rot="12556">
            <a:off x="3578239" y="5160085"/>
            <a:ext cx="11780859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8"/>
              </a:lnSpc>
            </a:pPr>
            <a:r>
              <a:rPr lang="en-US" sz="2999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Python’un Temel Kütüphaneleri (math, random, datetime)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389746" y="6070286"/>
            <a:ext cx="11780859" cy="794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Uygulama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879186" y="4132790"/>
            <a:ext cx="686339" cy="680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2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680402" y="5204780"/>
            <a:ext cx="686339" cy="680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3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629098" y="6164207"/>
            <a:ext cx="686339" cy="680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4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266313" y="1104028"/>
            <a:ext cx="13590091" cy="1520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0"/>
              </a:lnSpc>
            </a:pPr>
            <a:r>
              <a:rPr lang="en-US" sz="800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DERS İÇERİĞİ: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2132963" y="6987026"/>
            <a:ext cx="13856791" cy="952520"/>
            <a:chOff x="0" y="0"/>
            <a:chExt cx="18475721" cy="1270027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8475706" cy="1270000"/>
            </a:xfrm>
            <a:custGeom>
              <a:avLst/>
              <a:gdLst/>
              <a:ahLst/>
              <a:cxnLst/>
              <a:rect l="l" t="t" r="r" b="b"/>
              <a:pathLst>
                <a:path w="18475706" h="1270000">
                  <a:moveTo>
                    <a:pt x="635000" y="0"/>
                  </a:moveTo>
                  <a:lnTo>
                    <a:pt x="17840706" y="0"/>
                  </a:lnTo>
                  <a:cubicBezTo>
                    <a:pt x="18191353" y="0"/>
                    <a:pt x="18475706" y="284353"/>
                    <a:pt x="18475706" y="635000"/>
                  </a:cubicBezTo>
                  <a:cubicBezTo>
                    <a:pt x="18475706" y="985647"/>
                    <a:pt x="18191353" y="1270000"/>
                    <a:pt x="17840706" y="1270000"/>
                  </a:cubicBezTo>
                  <a:lnTo>
                    <a:pt x="635000" y="1270000"/>
                  </a:lnTo>
                  <a:cubicBezTo>
                    <a:pt x="284353" y="1270000"/>
                    <a:pt x="0" y="985647"/>
                    <a:pt x="0" y="635000"/>
                  </a:cubicBezTo>
                  <a:cubicBezTo>
                    <a:pt x="0" y="284353"/>
                    <a:pt x="284353" y="0"/>
                    <a:pt x="635000" y="0"/>
                  </a:cubicBezTo>
                  <a:close/>
                </a:path>
              </a:pathLst>
            </a:custGeom>
            <a:solidFill>
              <a:srgbClr val="646464"/>
            </a:solid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26" name="Freeform 26"/>
          <p:cNvSpPr/>
          <p:nvPr/>
        </p:nvSpPr>
        <p:spPr>
          <a:xfrm>
            <a:off x="2776579" y="7068803"/>
            <a:ext cx="788946" cy="788946"/>
          </a:xfrm>
          <a:custGeom>
            <a:avLst/>
            <a:gdLst/>
            <a:ahLst/>
            <a:cxnLst/>
            <a:rect l="l" t="t" r="r" b="b"/>
            <a:pathLst>
              <a:path w="788946" h="788946">
                <a:moveTo>
                  <a:pt x="0" y="0"/>
                </a:moveTo>
                <a:lnTo>
                  <a:pt x="788946" y="0"/>
                </a:lnTo>
                <a:lnTo>
                  <a:pt x="788946" y="788946"/>
                </a:lnTo>
                <a:lnTo>
                  <a:pt x="0" y="7889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7" name="TextBox 27"/>
          <p:cNvSpPr txBox="1"/>
          <p:nvPr/>
        </p:nvSpPr>
        <p:spPr>
          <a:xfrm>
            <a:off x="2827883" y="7056558"/>
            <a:ext cx="686339" cy="680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5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732645" y="6943729"/>
            <a:ext cx="11780859" cy="794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Modül ve Paket Nedir?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920965" y="3281103"/>
            <a:ext cx="686339" cy="680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7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89871" y="892864"/>
            <a:ext cx="5961657" cy="763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58"/>
              </a:lnSpc>
            </a:pPr>
            <a:r>
              <a:rPr lang="en-US" sz="5998" b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SIRA SİZDE!</a:t>
            </a:r>
          </a:p>
        </p:txBody>
      </p:sp>
      <p:sp>
        <p:nvSpPr>
          <p:cNvPr id="3" name="Freeform 3"/>
          <p:cNvSpPr/>
          <p:nvPr/>
        </p:nvSpPr>
        <p:spPr>
          <a:xfrm>
            <a:off x="489871" y="1520104"/>
            <a:ext cx="5146996" cy="136640"/>
          </a:xfrm>
          <a:custGeom>
            <a:avLst/>
            <a:gdLst/>
            <a:ahLst/>
            <a:cxnLst/>
            <a:rect l="l" t="t" r="r" b="b"/>
            <a:pathLst>
              <a:path w="5146996" h="136640">
                <a:moveTo>
                  <a:pt x="0" y="0"/>
                </a:moveTo>
                <a:lnTo>
                  <a:pt x="5146996" y="0"/>
                </a:lnTo>
                <a:lnTo>
                  <a:pt x="5146996" y="136640"/>
                </a:lnTo>
                <a:lnTo>
                  <a:pt x="0" y="1366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TextBox 4"/>
          <p:cNvSpPr txBox="1"/>
          <p:nvPr/>
        </p:nvSpPr>
        <p:spPr>
          <a:xfrm>
            <a:off x="489872" y="1701511"/>
            <a:ext cx="14171971" cy="1393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Dairenin yarıçapını hesaplayan kodu math kutuphanesini kullanarak yazınız.</a:t>
            </a:r>
          </a:p>
        </p:txBody>
      </p:sp>
      <p:sp>
        <p:nvSpPr>
          <p:cNvPr id="5" name="Freeform 5"/>
          <p:cNvSpPr/>
          <p:nvPr/>
        </p:nvSpPr>
        <p:spPr>
          <a:xfrm>
            <a:off x="13241172" y="-40329"/>
            <a:ext cx="5046828" cy="6008129"/>
          </a:xfrm>
          <a:custGeom>
            <a:avLst/>
            <a:gdLst/>
            <a:ahLst/>
            <a:cxnLst/>
            <a:rect l="l" t="t" r="r" b="b"/>
            <a:pathLst>
              <a:path w="5046828" h="6008129">
                <a:moveTo>
                  <a:pt x="0" y="0"/>
                </a:moveTo>
                <a:lnTo>
                  <a:pt x="5046828" y="0"/>
                </a:lnTo>
                <a:lnTo>
                  <a:pt x="5046828" y="6008129"/>
                </a:lnTo>
                <a:lnTo>
                  <a:pt x="0" y="60081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-747932" y="8932168"/>
            <a:ext cx="2475607" cy="1354832"/>
          </a:xfrm>
          <a:custGeom>
            <a:avLst/>
            <a:gdLst/>
            <a:ahLst/>
            <a:cxnLst/>
            <a:rect l="l" t="t" r="r" b="b"/>
            <a:pathLst>
              <a:path w="2475607" h="1354832">
                <a:moveTo>
                  <a:pt x="0" y="0"/>
                </a:moveTo>
                <a:lnTo>
                  <a:pt x="2475607" y="0"/>
                </a:lnTo>
                <a:lnTo>
                  <a:pt x="2475607" y="1354832"/>
                </a:lnTo>
                <a:lnTo>
                  <a:pt x="0" y="13548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249" b="-249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16445559" y="-326132"/>
            <a:ext cx="2475607" cy="1354832"/>
          </a:xfrm>
          <a:custGeom>
            <a:avLst/>
            <a:gdLst/>
            <a:ahLst/>
            <a:cxnLst/>
            <a:rect l="l" t="t" r="r" b="b"/>
            <a:pathLst>
              <a:path w="2475607" h="1354832">
                <a:moveTo>
                  <a:pt x="0" y="0"/>
                </a:moveTo>
                <a:lnTo>
                  <a:pt x="2475607" y="0"/>
                </a:lnTo>
                <a:lnTo>
                  <a:pt x="2475607" y="1354832"/>
                </a:lnTo>
                <a:lnTo>
                  <a:pt x="0" y="13548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249" b="-249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Freeform 8"/>
          <p:cNvSpPr/>
          <p:nvPr/>
        </p:nvSpPr>
        <p:spPr>
          <a:xfrm rot="1735901">
            <a:off x="11963098" y="7060924"/>
            <a:ext cx="2556147" cy="913822"/>
          </a:xfrm>
          <a:custGeom>
            <a:avLst/>
            <a:gdLst/>
            <a:ahLst/>
            <a:cxnLst/>
            <a:rect l="l" t="t" r="r" b="b"/>
            <a:pathLst>
              <a:path w="2556147" h="913822">
                <a:moveTo>
                  <a:pt x="0" y="0"/>
                </a:moveTo>
                <a:lnTo>
                  <a:pt x="2556147" y="0"/>
                </a:lnTo>
                <a:lnTo>
                  <a:pt x="2556147" y="913823"/>
                </a:lnTo>
                <a:lnTo>
                  <a:pt x="0" y="91382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Freeform 9"/>
          <p:cNvSpPr/>
          <p:nvPr/>
        </p:nvSpPr>
        <p:spPr>
          <a:xfrm>
            <a:off x="1180110" y="4401645"/>
            <a:ext cx="10542837" cy="610873"/>
          </a:xfrm>
          <a:custGeom>
            <a:avLst/>
            <a:gdLst/>
            <a:ahLst/>
            <a:cxnLst/>
            <a:rect l="l" t="t" r="r" b="b"/>
            <a:pathLst>
              <a:path w="10542837" h="610873">
                <a:moveTo>
                  <a:pt x="0" y="0"/>
                </a:moveTo>
                <a:lnTo>
                  <a:pt x="10542837" y="0"/>
                </a:lnTo>
                <a:lnTo>
                  <a:pt x="10542837" y="610873"/>
                </a:lnTo>
                <a:lnTo>
                  <a:pt x="0" y="61087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b="-476278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0" name="Freeform 10"/>
          <p:cNvSpPr/>
          <p:nvPr/>
        </p:nvSpPr>
        <p:spPr>
          <a:xfrm>
            <a:off x="4151240" y="8536012"/>
            <a:ext cx="12856092" cy="1197126"/>
          </a:xfrm>
          <a:custGeom>
            <a:avLst/>
            <a:gdLst/>
            <a:ahLst/>
            <a:cxnLst/>
            <a:rect l="l" t="t" r="r" b="b"/>
            <a:pathLst>
              <a:path w="12856092" h="1197126">
                <a:moveTo>
                  <a:pt x="0" y="0"/>
                </a:moveTo>
                <a:lnTo>
                  <a:pt x="12856092" y="0"/>
                </a:lnTo>
                <a:lnTo>
                  <a:pt x="12856092" y="1197126"/>
                </a:lnTo>
                <a:lnTo>
                  <a:pt x="0" y="119712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>
          <a:xfrm>
            <a:off x="1180110" y="5809791"/>
            <a:ext cx="10542837" cy="851418"/>
          </a:xfrm>
          <a:custGeom>
            <a:avLst/>
            <a:gdLst/>
            <a:ahLst/>
            <a:cxnLst/>
            <a:rect l="l" t="t" r="r" b="b"/>
            <a:pathLst>
              <a:path w="10542837" h="851418">
                <a:moveTo>
                  <a:pt x="0" y="0"/>
                </a:moveTo>
                <a:lnTo>
                  <a:pt x="10542837" y="0"/>
                </a:lnTo>
                <a:lnTo>
                  <a:pt x="10542837" y="851418"/>
                </a:lnTo>
                <a:lnTo>
                  <a:pt x="0" y="85141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188833" b="-124632"/>
            </a:stretch>
          </a:blipFill>
        </p:spPr>
        <p:txBody>
          <a:bodyPr/>
          <a:lstStyle/>
          <a:p>
            <a:endParaRPr lang="tr-TR" dirty="0"/>
          </a:p>
        </p:txBody>
      </p:sp>
      <p:sp>
        <p:nvSpPr>
          <p:cNvPr id="12" name="Freeform 12"/>
          <p:cNvSpPr/>
          <p:nvPr/>
        </p:nvSpPr>
        <p:spPr>
          <a:xfrm>
            <a:off x="1180110" y="6661209"/>
            <a:ext cx="10542837" cy="1068073"/>
          </a:xfrm>
          <a:custGeom>
            <a:avLst/>
            <a:gdLst/>
            <a:ahLst/>
            <a:cxnLst/>
            <a:rect l="l" t="t" r="r" b="b"/>
            <a:pathLst>
              <a:path w="10542837" h="1068073">
                <a:moveTo>
                  <a:pt x="0" y="0"/>
                </a:moveTo>
                <a:lnTo>
                  <a:pt x="10542837" y="0"/>
                </a:lnTo>
                <a:lnTo>
                  <a:pt x="10542837" y="1068073"/>
                </a:lnTo>
                <a:lnTo>
                  <a:pt x="0" y="106807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229596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3" name="Freeform 13"/>
          <p:cNvSpPr/>
          <p:nvPr/>
        </p:nvSpPr>
        <p:spPr>
          <a:xfrm>
            <a:off x="1180110" y="5012518"/>
            <a:ext cx="10542837" cy="797273"/>
          </a:xfrm>
          <a:custGeom>
            <a:avLst/>
            <a:gdLst/>
            <a:ahLst/>
            <a:cxnLst/>
            <a:rect l="l" t="t" r="r" b="b"/>
            <a:pathLst>
              <a:path w="10542837" h="797273">
                <a:moveTo>
                  <a:pt x="0" y="0"/>
                </a:moveTo>
                <a:lnTo>
                  <a:pt x="10542837" y="0"/>
                </a:lnTo>
                <a:lnTo>
                  <a:pt x="10542837" y="797273"/>
                </a:lnTo>
                <a:lnTo>
                  <a:pt x="0" y="79727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101657" b="-239888"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7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89871" y="892864"/>
            <a:ext cx="5961657" cy="763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58"/>
              </a:lnSpc>
            </a:pPr>
            <a:r>
              <a:rPr lang="en-US" sz="5998" b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SIRA SİZDE!</a:t>
            </a:r>
          </a:p>
        </p:txBody>
      </p:sp>
      <p:sp>
        <p:nvSpPr>
          <p:cNvPr id="3" name="Freeform 3"/>
          <p:cNvSpPr/>
          <p:nvPr/>
        </p:nvSpPr>
        <p:spPr>
          <a:xfrm>
            <a:off x="489871" y="1520104"/>
            <a:ext cx="5146996" cy="136640"/>
          </a:xfrm>
          <a:custGeom>
            <a:avLst/>
            <a:gdLst/>
            <a:ahLst/>
            <a:cxnLst/>
            <a:rect l="l" t="t" r="r" b="b"/>
            <a:pathLst>
              <a:path w="5146996" h="136640">
                <a:moveTo>
                  <a:pt x="0" y="0"/>
                </a:moveTo>
                <a:lnTo>
                  <a:pt x="5146996" y="0"/>
                </a:lnTo>
                <a:lnTo>
                  <a:pt x="5146996" y="136640"/>
                </a:lnTo>
                <a:lnTo>
                  <a:pt x="0" y="1366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TextBox 4"/>
          <p:cNvSpPr txBox="1"/>
          <p:nvPr/>
        </p:nvSpPr>
        <p:spPr>
          <a:xfrm>
            <a:off x="1028700" y="1803816"/>
            <a:ext cx="13552076" cy="280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 algn="l">
              <a:lnSpc>
                <a:spcPts val="5599"/>
              </a:lnSpc>
              <a:buFont typeface="Arial"/>
              <a:buChar char="•"/>
            </a:pPr>
            <a:r>
              <a:rPr lang="en-US" sz="3999" b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pow() fonksiyonu, bir sayının (tabanın) belirtilen bir üsse (kuvvet) yükseltilmesi için kullanılır. Matematikte, bir sayının kuvveti, o sayının kendisi ile belirli bir sayıda çarpılması anlamına gelir.</a:t>
            </a:r>
          </a:p>
        </p:txBody>
      </p:sp>
      <p:sp>
        <p:nvSpPr>
          <p:cNvPr id="5" name="Freeform 5"/>
          <p:cNvSpPr/>
          <p:nvPr/>
        </p:nvSpPr>
        <p:spPr>
          <a:xfrm>
            <a:off x="13241172" y="-40329"/>
            <a:ext cx="5046828" cy="6008129"/>
          </a:xfrm>
          <a:custGeom>
            <a:avLst/>
            <a:gdLst/>
            <a:ahLst/>
            <a:cxnLst/>
            <a:rect l="l" t="t" r="r" b="b"/>
            <a:pathLst>
              <a:path w="5046828" h="6008129">
                <a:moveTo>
                  <a:pt x="0" y="0"/>
                </a:moveTo>
                <a:lnTo>
                  <a:pt x="5046828" y="0"/>
                </a:lnTo>
                <a:lnTo>
                  <a:pt x="5046828" y="6008129"/>
                </a:lnTo>
                <a:lnTo>
                  <a:pt x="0" y="60081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-747932" y="8932168"/>
            <a:ext cx="2475607" cy="1354832"/>
          </a:xfrm>
          <a:custGeom>
            <a:avLst/>
            <a:gdLst/>
            <a:ahLst/>
            <a:cxnLst/>
            <a:rect l="l" t="t" r="r" b="b"/>
            <a:pathLst>
              <a:path w="2475607" h="1354832">
                <a:moveTo>
                  <a:pt x="0" y="0"/>
                </a:moveTo>
                <a:lnTo>
                  <a:pt x="2475607" y="0"/>
                </a:lnTo>
                <a:lnTo>
                  <a:pt x="2475607" y="1354832"/>
                </a:lnTo>
                <a:lnTo>
                  <a:pt x="0" y="13548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249" b="-249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16445559" y="-326132"/>
            <a:ext cx="2475607" cy="1354832"/>
          </a:xfrm>
          <a:custGeom>
            <a:avLst/>
            <a:gdLst/>
            <a:ahLst/>
            <a:cxnLst/>
            <a:rect l="l" t="t" r="r" b="b"/>
            <a:pathLst>
              <a:path w="2475607" h="1354832">
                <a:moveTo>
                  <a:pt x="0" y="0"/>
                </a:moveTo>
                <a:lnTo>
                  <a:pt x="2475607" y="0"/>
                </a:lnTo>
                <a:lnTo>
                  <a:pt x="2475607" y="1354832"/>
                </a:lnTo>
                <a:lnTo>
                  <a:pt x="0" y="13548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249" b="-249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Freeform 8"/>
          <p:cNvSpPr/>
          <p:nvPr/>
        </p:nvSpPr>
        <p:spPr>
          <a:xfrm>
            <a:off x="489872" y="4840138"/>
            <a:ext cx="5146996" cy="1304538"/>
          </a:xfrm>
          <a:custGeom>
            <a:avLst/>
            <a:gdLst/>
            <a:ahLst/>
            <a:cxnLst/>
            <a:rect l="l" t="t" r="r" b="b"/>
            <a:pathLst>
              <a:path w="5146996" h="1304538">
                <a:moveTo>
                  <a:pt x="0" y="0"/>
                </a:moveTo>
                <a:lnTo>
                  <a:pt x="5146995" y="0"/>
                </a:lnTo>
                <a:lnTo>
                  <a:pt x="5146995" y="1304538"/>
                </a:lnTo>
                <a:lnTo>
                  <a:pt x="0" y="130453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Freeform 9"/>
          <p:cNvSpPr/>
          <p:nvPr/>
        </p:nvSpPr>
        <p:spPr>
          <a:xfrm>
            <a:off x="22079" y="2524991"/>
            <a:ext cx="2013243" cy="1754038"/>
          </a:xfrm>
          <a:custGeom>
            <a:avLst/>
            <a:gdLst/>
            <a:ahLst/>
            <a:cxnLst/>
            <a:rect l="l" t="t" r="r" b="b"/>
            <a:pathLst>
              <a:path w="2013243" h="1754038">
                <a:moveTo>
                  <a:pt x="0" y="0"/>
                </a:moveTo>
                <a:lnTo>
                  <a:pt x="2013242" y="0"/>
                </a:lnTo>
                <a:lnTo>
                  <a:pt x="2013242" y="1754038"/>
                </a:lnTo>
                <a:lnTo>
                  <a:pt x="0" y="17540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0" name="Freeform 10"/>
          <p:cNvSpPr/>
          <p:nvPr/>
        </p:nvSpPr>
        <p:spPr>
          <a:xfrm>
            <a:off x="2035321" y="6692793"/>
            <a:ext cx="1709269" cy="2565507"/>
          </a:xfrm>
          <a:custGeom>
            <a:avLst/>
            <a:gdLst/>
            <a:ahLst/>
            <a:cxnLst/>
            <a:rect l="l" t="t" r="r" b="b"/>
            <a:pathLst>
              <a:path w="1709269" h="2565507">
                <a:moveTo>
                  <a:pt x="0" y="0"/>
                </a:moveTo>
                <a:lnTo>
                  <a:pt x="1709270" y="0"/>
                </a:lnTo>
                <a:lnTo>
                  <a:pt x="1709270" y="2565507"/>
                </a:lnTo>
                <a:lnTo>
                  <a:pt x="0" y="25655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1" name="TextBox 11"/>
          <p:cNvSpPr txBox="1"/>
          <p:nvPr/>
        </p:nvSpPr>
        <p:spPr>
          <a:xfrm>
            <a:off x="3063370" y="6916201"/>
            <a:ext cx="13552076" cy="1393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 algn="l">
              <a:lnSpc>
                <a:spcPts val="5599"/>
              </a:lnSpc>
              <a:buFont typeface="Arial"/>
              <a:buChar char="•"/>
            </a:pPr>
            <a:r>
              <a:rPr lang="en-US" sz="3999" b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Kullanıcıdan alınan taban ve üs değerine göre pow fonkiyonunu kullanarak üs alma islemi yaptırınız.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7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89871" y="892864"/>
            <a:ext cx="5961657" cy="763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58"/>
              </a:lnSpc>
            </a:pPr>
            <a:r>
              <a:rPr lang="en-US" sz="5998" b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SIRA SİZDE!</a:t>
            </a:r>
          </a:p>
        </p:txBody>
      </p:sp>
      <p:sp>
        <p:nvSpPr>
          <p:cNvPr id="3" name="Freeform 3"/>
          <p:cNvSpPr/>
          <p:nvPr/>
        </p:nvSpPr>
        <p:spPr>
          <a:xfrm>
            <a:off x="489871" y="1520104"/>
            <a:ext cx="5146996" cy="136640"/>
          </a:xfrm>
          <a:custGeom>
            <a:avLst/>
            <a:gdLst/>
            <a:ahLst/>
            <a:cxnLst/>
            <a:rect l="l" t="t" r="r" b="b"/>
            <a:pathLst>
              <a:path w="5146996" h="136640">
                <a:moveTo>
                  <a:pt x="0" y="0"/>
                </a:moveTo>
                <a:lnTo>
                  <a:pt x="5146996" y="0"/>
                </a:lnTo>
                <a:lnTo>
                  <a:pt x="5146996" y="136640"/>
                </a:lnTo>
                <a:lnTo>
                  <a:pt x="0" y="1366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-747932" y="8932168"/>
            <a:ext cx="2475607" cy="1354832"/>
          </a:xfrm>
          <a:custGeom>
            <a:avLst/>
            <a:gdLst/>
            <a:ahLst/>
            <a:cxnLst/>
            <a:rect l="l" t="t" r="r" b="b"/>
            <a:pathLst>
              <a:path w="2475607" h="1354832">
                <a:moveTo>
                  <a:pt x="0" y="0"/>
                </a:moveTo>
                <a:lnTo>
                  <a:pt x="2475607" y="0"/>
                </a:lnTo>
                <a:lnTo>
                  <a:pt x="2475607" y="1354832"/>
                </a:lnTo>
                <a:lnTo>
                  <a:pt x="0" y="13548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249" b="-249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>
            <a:off x="16445559" y="-326132"/>
            <a:ext cx="2475607" cy="1354832"/>
          </a:xfrm>
          <a:custGeom>
            <a:avLst/>
            <a:gdLst/>
            <a:ahLst/>
            <a:cxnLst/>
            <a:rect l="l" t="t" r="r" b="b"/>
            <a:pathLst>
              <a:path w="2475607" h="1354832">
                <a:moveTo>
                  <a:pt x="0" y="0"/>
                </a:moveTo>
                <a:lnTo>
                  <a:pt x="2475607" y="0"/>
                </a:lnTo>
                <a:lnTo>
                  <a:pt x="2475607" y="1354832"/>
                </a:lnTo>
                <a:lnTo>
                  <a:pt x="0" y="13548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249" b="-249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324645" y="2524991"/>
            <a:ext cx="2738724" cy="2386113"/>
          </a:xfrm>
          <a:custGeom>
            <a:avLst/>
            <a:gdLst/>
            <a:ahLst/>
            <a:cxnLst/>
            <a:rect l="l" t="t" r="r" b="b"/>
            <a:pathLst>
              <a:path w="2738724" h="2386113">
                <a:moveTo>
                  <a:pt x="0" y="0"/>
                </a:moveTo>
                <a:lnTo>
                  <a:pt x="2738724" y="0"/>
                </a:lnTo>
                <a:lnTo>
                  <a:pt x="2738724" y="2386113"/>
                </a:lnTo>
                <a:lnTo>
                  <a:pt x="0" y="23861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3470700" y="2310627"/>
            <a:ext cx="12083121" cy="1091383"/>
          </a:xfrm>
          <a:custGeom>
            <a:avLst/>
            <a:gdLst/>
            <a:ahLst/>
            <a:cxnLst/>
            <a:rect l="l" t="t" r="r" b="b"/>
            <a:pathLst>
              <a:path w="12083121" h="1091383">
                <a:moveTo>
                  <a:pt x="0" y="0"/>
                </a:moveTo>
                <a:lnTo>
                  <a:pt x="12083121" y="0"/>
                </a:lnTo>
                <a:lnTo>
                  <a:pt x="12083121" y="1091383"/>
                </a:lnTo>
                <a:lnTo>
                  <a:pt x="0" y="109138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b="-326152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Freeform 8"/>
          <p:cNvSpPr/>
          <p:nvPr/>
        </p:nvSpPr>
        <p:spPr>
          <a:xfrm>
            <a:off x="3470700" y="3402010"/>
            <a:ext cx="12083121" cy="1509095"/>
          </a:xfrm>
          <a:custGeom>
            <a:avLst/>
            <a:gdLst/>
            <a:ahLst/>
            <a:cxnLst/>
            <a:rect l="l" t="t" r="r" b="b"/>
            <a:pathLst>
              <a:path w="12083121" h="1509095">
                <a:moveTo>
                  <a:pt x="0" y="0"/>
                </a:moveTo>
                <a:lnTo>
                  <a:pt x="12083121" y="0"/>
                </a:lnTo>
                <a:lnTo>
                  <a:pt x="12083121" y="1509094"/>
                </a:lnTo>
                <a:lnTo>
                  <a:pt x="0" y="150909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62221" b="-145973"/>
            </a:stretch>
          </a:blipFill>
        </p:spPr>
        <p:txBody>
          <a:bodyPr/>
          <a:lstStyle/>
          <a:p>
            <a:endParaRPr lang="tr-TR" dirty="0"/>
          </a:p>
        </p:txBody>
      </p:sp>
      <p:sp>
        <p:nvSpPr>
          <p:cNvPr id="9" name="Freeform 9"/>
          <p:cNvSpPr/>
          <p:nvPr/>
        </p:nvSpPr>
        <p:spPr>
          <a:xfrm>
            <a:off x="3470700" y="4911104"/>
            <a:ext cx="12083121" cy="968767"/>
          </a:xfrm>
          <a:custGeom>
            <a:avLst/>
            <a:gdLst/>
            <a:ahLst/>
            <a:cxnLst/>
            <a:rect l="l" t="t" r="r" b="b"/>
            <a:pathLst>
              <a:path w="12083121" h="968767">
                <a:moveTo>
                  <a:pt x="0" y="0"/>
                </a:moveTo>
                <a:lnTo>
                  <a:pt x="12083121" y="0"/>
                </a:lnTo>
                <a:lnTo>
                  <a:pt x="12083121" y="968768"/>
                </a:lnTo>
                <a:lnTo>
                  <a:pt x="0" y="96876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270685" b="-109404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0" name="Freeform 10"/>
          <p:cNvSpPr/>
          <p:nvPr/>
        </p:nvSpPr>
        <p:spPr>
          <a:xfrm>
            <a:off x="3470700" y="5879872"/>
            <a:ext cx="12083121" cy="968767"/>
          </a:xfrm>
          <a:custGeom>
            <a:avLst/>
            <a:gdLst/>
            <a:ahLst/>
            <a:cxnLst/>
            <a:rect l="l" t="t" r="r" b="b"/>
            <a:pathLst>
              <a:path w="12083121" h="968767">
                <a:moveTo>
                  <a:pt x="0" y="0"/>
                </a:moveTo>
                <a:lnTo>
                  <a:pt x="12083121" y="0"/>
                </a:lnTo>
                <a:lnTo>
                  <a:pt x="12083121" y="968767"/>
                </a:lnTo>
                <a:lnTo>
                  <a:pt x="0" y="96876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369363" b="-10725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>
          <a:xfrm rot="1735901">
            <a:off x="4198895" y="7268743"/>
            <a:ext cx="2556147" cy="913822"/>
          </a:xfrm>
          <a:custGeom>
            <a:avLst/>
            <a:gdLst/>
            <a:ahLst/>
            <a:cxnLst/>
            <a:rect l="l" t="t" r="r" b="b"/>
            <a:pathLst>
              <a:path w="2556147" h="913822">
                <a:moveTo>
                  <a:pt x="0" y="0"/>
                </a:moveTo>
                <a:lnTo>
                  <a:pt x="2556147" y="0"/>
                </a:lnTo>
                <a:lnTo>
                  <a:pt x="2556147" y="913822"/>
                </a:lnTo>
                <a:lnTo>
                  <a:pt x="0" y="91382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2" name="Freeform 12"/>
          <p:cNvSpPr/>
          <p:nvPr/>
        </p:nvSpPr>
        <p:spPr>
          <a:xfrm>
            <a:off x="6816573" y="8035885"/>
            <a:ext cx="9040771" cy="1792567"/>
          </a:xfrm>
          <a:custGeom>
            <a:avLst/>
            <a:gdLst/>
            <a:ahLst/>
            <a:cxnLst/>
            <a:rect l="l" t="t" r="r" b="b"/>
            <a:pathLst>
              <a:path w="9040771" h="1792567">
                <a:moveTo>
                  <a:pt x="0" y="0"/>
                </a:moveTo>
                <a:lnTo>
                  <a:pt x="9040771" y="0"/>
                </a:lnTo>
                <a:lnTo>
                  <a:pt x="9040771" y="1792566"/>
                </a:lnTo>
                <a:lnTo>
                  <a:pt x="0" y="179256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8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 flipH="1" flipV="1">
            <a:off x="15347413" y="-2504047"/>
            <a:ext cx="3823773" cy="7647547"/>
          </a:xfrm>
          <a:custGeom>
            <a:avLst/>
            <a:gdLst/>
            <a:ahLst/>
            <a:cxnLst/>
            <a:rect l="l" t="t" r="r" b="b"/>
            <a:pathLst>
              <a:path w="3823773" h="7647547">
                <a:moveTo>
                  <a:pt x="3823773" y="7647547"/>
                </a:moveTo>
                <a:lnTo>
                  <a:pt x="0" y="7647547"/>
                </a:lnTo>
                <a:lnTo>
                  <a:pt x="0" y="0"/>
                </a:lnTo>
                <a:lnTo>
                  <a:pt x="3823773" y="0"/>
                </a:lnTo>
                <a:lnTo>
                  <a:pt x="3823773" y="764754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62" r="-62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 rot="-5400000">
            <a:off x="11994053" y="7894913"/>
            <a:ext cx="1796723" cy="3593446"/>
          </a:xfrm>
          <a:custGeom>
            <a:avLst/>
            <a:gdLst/>
            <a:ahLst/>
            <a:cxnLst/>
            <a:rect l="l" t="t" r="r" b="b"/>
            <a:pathLst>
              <a:path w="1796723" h="3593446">
                <a:moveTo>
                  <a:pt x="0" y="0"/>
                </a:moveTo>
                <a:lnTo>
                  <a:pt x="1796723" y="0"/>
                </a:lnTo>
                <a:lnTo>
                  <a:pt x="1796723" y="3593446"/>
                </a:lnTo>
                <a:lnTo>
                  <a:pt x="0" y="35934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 rot="-5400000">
            <a:off x="12146453" y="8047313"/>
            <a:ext cx="1796723" cy="3593446"/>
          </a:xfrm>
          <a:custGeom>
            <a:avLst/>
            <a:gdLst/>
            <a:ahLst/>
            <a:cxnLst/>
            <a:rect l="l" t="t" r="r" b="b"/>
            <a:pathLst>
              <a:path w="1796723" h="3593446">
                <a:moveTo>
                  <a:pt x="0" y="0"/>
                </a:moveTo>
                <a:lnTo>
                  <a:pt x="1796723" y="0"/>
                </a:lnTo>
                <a:lnTo>
                  <a:pt x="1796723" y="3593446"/>
                </a:lnTo>
                <a:lnTo>
                  <a:pt x="0" y="35934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 flipH="1">
            <a:off x="163807" y="8247459"/>
            <a:ext cx="1922810" cy="1922810"/>
          </a:xfrm>
          <a:custGeom>
            <a:avLst/>
            <a:gdLst/>
            <a:ahLst/>
            <a:cxnLst/>
            <a:rect l="l" t="t" r="r" b="b"/>
            <a:pathLst>
              <a:path w="1922810" h="1922810">
                <a:moveTo>
                  <a:pt x="1922810" y="0"/>
                </a:moveTo>
                <a:lnTo>
                  <a:pt x="0" y="0"/>
                </a:lnTo>
                <a:lnTo>
                  <a:pt x="0" y="1922810"/>
                </a:lnTo>
                <a:lnTo>
                  <a:pt x="1922810" y="1922810"/>
                </a:lnTo>
                <a:lnTo>
                  <a:pt x="192281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 rot="-5400000" flipH="1" flipV="1">
            <a:off x="15837031" y="-2014429"/>
            <a:ext cx="3497362" cy="6994723"/>
          </a:xfrm>
          <a:custGeom>
            <a:avLst/>
            <a:gdLst/>
            <a:ahLst/>
            <a:cxnLst/>
            <a:rect l="l" t="t" r="r" b="b"/>
            <a:pathLst>
              <a:path w="3497362" h="6994723">
                <a:moveTo>
                  <a:pt x="3497362" y="6994723"/>
                </a:moveTo>
                <a:lnTo>
                  <a:pt x="0" y="6994723"/>
                </a:lnTo>
                <a:lnTo>
                  <a:pt x="0" y="0"/>
                </a:lnTo>
                <a:lnTo>
                  <a:pt x="3497362" y="0"/>
                </a:lnTo>
                <a:lnTo>
                  <a:pt x="3497362" y="6994723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8" r="-68"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7" name="Group 7"/>
          <p:cNvGrpSpPr/>
          <p:nvPr/>
        </p:nvGrpSpPr>
        <p:grpSpPr>
          <a:xfrm>
            <a:off x="1125212" y="4520438"/>
            <a:ext cx="13563926" cy="1930975"/>
            <a:chOff x="0" y="0"/>
            <a:chExt cx="17303044" cy="246328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302987" cy="2463292"/>
            </a:xfrm>
            <a:custGeom>
              <a:avLst/>
              <a:gdLst/>
              <a:ahLst/>
              <a:cxnLst/>
              <a:rect l="l" t="t" r="r" b="b"/>
              <a:pathLst>
                <a:path w="17302987" h="2463292">
                  <a:moveTo>
                    <a:pt x="0" y="0"/>
                  </a:moveTo>
                  <a:lnTo>
                    <a:pt x="17302987" y="0"/>
                  </a:lnTo>
                  <a:lnTo>
                    <a:pt x="17302987" y="2463292"/>
                  </a:lnTo>
                  <a:lnTo>
                    <a:pt x="0" y="2463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9" name="Freeform 9"/>
          <p:cNvSpPr/>
          <p:nvPr/>
        </p:nvSpPr>
        <p:spPr>
          <a:xfrm rot="-1683271">
            <a:off x="4678413" y="3554753"/>
            <a:ext cx="3825890" cy="1009078"/>
          </a:xfrm>
          <a:custGeom>
            <a:avLst/>
            <a:gdLst/>
            <a:ahLst/>
            <a:cxnLst/>
            <a:rect l="l" t="t" r="r" b="b"/>
            <a:pathLst>
              <a:path w="3825890" h="1009078">
                <a:moveTo>
                  <a:pt x="0" y="0"/>
                </a:moveTo>
                <a:lnTo>
                  <a:pt x="3825890" y="0"/>
                </a:lnTo>
                <a:lnTo>
                  <a:pt x="3825890" y="1009078"/>
                </a:lnTo>
                <a:lnTo>
                  <a:pt x="0" y="100907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12" r="-12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0" name="TextBox 10"/>
          <p:cNvSpPr txBox="1"/>
          <p:nvPr/>
        </p:nvSpPr>
        <p:spPr>
          <a:xfrm>
            <a:off x="8427119" y="2875950"/>
            <a:ext cx="7415327" cy="1393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 algn="l">
              <a:lnSpc>
                <a:spcPts val="5599"/>
              </a:lnSpc>
              <a:spcBef>
                <a:spcPct val="0"/>
              </a:spcBef>
              <a:buFont typeface="Arial"/>
              <a:buChar char="•"/>
            </a:pPr>
            <a:r>
              <a:rPr lang="en-US" sz="3999" b="1" u="none" strike="noStrike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Rastgele</a:t>
            </a:r>
            <a:r>
              <a:rPr lang="en-US" sz="3999" b="1" u="none" strike="noStrike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tam </a:t>
            </a:r>
            <a:r>
              <a:rPr lang="en-US" sz="3999" b="1" u="none" strike="noStrike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sayılar</a:t>
            </a:r>
            <a:r>
              <a:rPr lang="en-US" sz="3999" b="1" u="none" strike="noStrike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999" b="1" u="none" strike="noStrike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üretmek</a:t>
            </a:r>
            <a:r>
              <a:rPr lang="en-US" sz="3999" b="1" u="none" strike="noStrike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999" b="1" u="none" strike="noStrike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için</a:t>
            </a:r>
            <a:r>
              <a:rPr lang="en-US" sz="3999" b="1" u="none" strike="noStrike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999" b="1" u="none" strike="noStrike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kullanılır</a:t>
            </a:r>
            <a:endParaRPr lang="en-US" sz="3999" b="1" u="none" strike="noStrike" dirty="0">
              <a:solidFill>
                <a:srgbClr val="061C5B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89871" y="892864"/>
            <a:ext cx="9245184" cy="763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58"/>
              </a:lnSpc>
            </a:pPr>
            <a:r>
              <a:rPr lang="en-US" sz="5998" b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Random kütüphanesi</a:t>
            </a:r>
          </a:p>
        </p:txBody>
      </p:sp>
      <p:sp>
        <p:nvSpPr>
          <p:cNvPr id="12" name="Freeform 12"/>
          <p:cNvSpPr/>
          <p:nvPr/>
        </p:nvSpPr>
        <p:spPr>
          <a:xfrm>
            <a:off x="489871" y="1520104"/>
            <a:ext cx="5146996" cy="136640"/>
          </a:xfrm>
          <a:custGeom>
            <a:avLst/>
            <a:gdLst/>
            <a:ahLst/>
            <a:cxnLst/>
            <a:rect l="l" t="t" r="r" b="b"/>
            <a:pathLst>
              <a:path w="5146996" h="136640">
                <a:moveTo>
                  <a:pt x="0" y="0"/>
                </a:moveTo>
                <a:lnTo>
                  <a:pt x="5146996" y="0"/>
                </a:lnTo>
                <a:lnTo>
                  <a:pt x="5146996" y="136640"/>
                </a:lnTo>
                <a:lnTo>
                  <a:pt x="0" y="13664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7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89871" y="892864"/>
            <a:ext cx="5961657" cy="763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58"/>
              </a:lnSpc>
            </a:pPr>
            <a:r>
              <a:rPr lang="en-US" sz="5998" b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SIRA SİZDE!</a:t>
            </a:r>
          </a:p>
        </p:txBody>
      </p:sp>
      <p:sp>
        <p:nvSpPr>
          <p:cNvPr id="3" name="Freeform 3"/>
          <p:cNvSpPr/>
          <p:nvPr/>
        </p:nvSpPr>
        <p:spPr>
          <a:xfrm>
            <a:off x="489871" y="1520104"/>
            <a:ext cx="5146996" cy="136640"/>
          </a:xfrm>
          <a:custGeom>
            <a:avLst/>
            <a:gdLst/>
            <a:ahLst/>
            <a:cxnLst/>
            <a:rect l="l" t="t" r="r" b="b"/>
            <a:pathLst>
              <a:path w="5146996" h="136640">
                <a:moveTo>
                  <a:pt x="0" y="0"/>
                </a:moveTo>
                <a:lnTo>
                  <a:pt x="5146996" y="0"/>
                </a:lnTo>
                <a:lnTo>
                  <a:pt x="5146996" y="136640"/>
                </a:lnTo>
                <a:lnTo>
                  <a:pt x="0" y="1366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TextBox 4"/>
          <p:cNvSpPr txBox="1"/>
          <p:nvPr/>
        </p:nvSpPr>
        <p:spPr>
          <a:xfrm>
            <a:off x="489872" y="1701511"/>
            <a:ext cx="14171971" cy="1393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Kullanıcıdan alınan 2 sayı arasındaki sayılardan rastgele birini verek kodu random ile yazdırınız.</a:t>
            </a:r>
          </a:p>
        </p:txBody>
      </p:sp>
      <p:sp>
        <p:nvSpPr>
          <p:cNvPr id="5" name="Freeform 5"/>
          <p:cNvSpPr/>
          <p:nvPr/>
        </p:nvSpPr>
        <p:spPr>
          <a:xfrm>
            <a:off x="13241172" y="-40329"/>
            <a:ext cx="5046828" cy="6008129"/>
          </a:xfrm>
          <a:custGeom>
            <a:avLst/>
            <a:gdLst/>
            <a:ahLst/>
            <a:cxnLst/>
            <a:rect l="l" t="t" r="r" b="b"/>
            <a:pathLst>
              <a:path w="5046828" h="6008129">
                <a:moveTo>
                  <a:pt x="0" y="0"/>
                </a:moveTo>
                <a:lnTo>
                  <a:pt x="5046828" y="0"/>
                </a:lnTo>
                <a:lnTo>
                  <a:pt x="5046828" y="6008129"/>
                </a:lnTo>
                <a:lnTo>
                  <a:pt x="0" y="60081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-747932" y="8932168"/>
            <a:ext cx="2475607" cy="1354832"/>
          </a:xfrm>
          <a:custGeom>
            <a:avLst/>
            <a:gdLst/>
            <a:ahLst/>
            <a:cxnLst/>
            <a:rect l="l" t="t" r="r" b="b"/>
            <a:pathLst>
              <a:path w="2475607" h="1354832">
                <a:moveTo>
                  <a:pt x="0" y="0"/>
                </a:moveTo>
                <a:lnTo>
                  <a:pt x="2475607" y="0"/>
                </a:lnTo>
                <a:lnTo>
                  <a:pt x="2475607" y="1354832"/>
                </a:lnTo>
                <a:lnTo>
                  <a:pt x="0" y="13548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249" b="-249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16445559" y="-326132"/>
            <a:ext cx="2475607" cy="1354832"/>
          </a:xfrm>
          <a:custGeom>
            <a:avLst/>
            <a:gdLst/>
            <a:ahLst/>
            <a:cxnLst/>
            <a:rect l="l" t="t" r="r" b="b"/>
            <a:pathLst>
              <a:path w="2475607" h="1354832">
                <a:moveTo>
                  <a:pt x="0" y="0"/>
                </a:moveTo>
                <a:lnTo>
                  <a:pt x="2475607" y="0"/>
                </a:lnTo>
                <a:lnTo>
                  <a:pt x="2475607" y="1354832"/>
                </a:lnTo>
                <a:lnTo>
                  <a:pt x="0" y="13548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249" b="-249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Freeform 8"/>
          <p:cNvSpPr/>
          <p:nvPr/>
        </p:nvSpPr>
        <p:spPr>
          <a:xfrm rot="1735901">
            <a:off x="1431417" y="6932777"/>
            <a:ext cx="2556147" cy="913822"/>
          </a:xfrm>
          <a:custGeom>
            <a:avLst/>
            <a:gdLst/>
            <a:ahLst/>
            <a:cxnLst/>
            <a:rect l="l" t="t" r="r" b="b"/>
            <a:pathLst>
              <a:path w="2556147" h="913822">
                <a:moveTo>
                  <a:pt x="0" y="0"/>
                </a:moveTo>
                <a:lnTo>
                  <a:pt x="2556147" y="0"/>
                </a:lnTo>
                <a:lnTo>
                  <a:pt x="2556147" y="913823"/>
                </a:lnTo>
                <a:lnTo>
                  <a:pt x="0" y="91382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Freeform 9"/>
          <p:cNvSpPr/>
          <p:nvPr/>
        </p:nvSpPr>
        <p:spPr>
          <a:xfrm>
            <a:off x="1369886" y="3538559"/>
            <a:ext cx="13210890" cy="625186"/>
          </a:xfrm>
          <a:custGeom>
            <a:avLst/>
            <a:gdLst/>
            <a:ahLst/>
            <a:cxnLst/>
            <a:rect l="l" t="t" r="r" b="b"/>
            <a:pathLst>
              <a:path w="13210890" h="625186">
                <a:moveTo>
                  <a:pt x="0" y="0"/>
                </a:moveTo>
                <a:lnTo>
                  <a:pt x="13210890" y="0"/>
                </a:lnTo>
                <a:lnTo>
                  <a:pt x="13210890" y="625187"/>
                </a:lnTo>
                <a:lnTo>
                  <a:pt x="0" y="62518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b="-517957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0" name="Freeform 10"/>
          <p:cNvSpPr/>
          <p:nvPr/>
        </p:nvSpPr>
        <p:spPr>
          <a:xfrm>
            <a:off x="1369886" y="4163746"/>
            <a:ext cx="13210890" cy="1140966"/>
          </a:xfrm>
          <a:custGeom>
            <a:avLst/>
            <a:gdLst/>
            <a:ahLst/>
            <a:cxnLst/>
            <a:rect l="l" t="t" r="r" b="b"/>
            <a:pathLst>
              <a:path w="13210890" h="1140966">
                <a:moveTo>
                  <a:pt x="0" y="0"/>
                </a:moveTo>
                <a:lnTo>
                  <a:pt x="13210890" y="0"/>
                </a:lnTo>
                <a:lnTo>
                  <a:pt x="13210890" y="1140966"/>
                </a:lnTo>
                <a:lnTo>
                  <a:pt x="0" y="114096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76499" b="-162106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>
          <a:xfrm>
            <a:off x="1369886" y="5241453"/>
            <a:ext cx="13210890" cy="1452693"/>
          </a:xfrm>
          <a:custGeom>
            <a:avLst/>
            <a:gdLst/>
            <a:ahLst/>
            <a:cxnLst/>
            <a:rect l="l" t="t" r="r" b="b"/>
            <a:pathLst>
              <a:path w="13210890" h="1452693">
                <a:moveTo>
                  <a:pt x="0" y="0"/>
                </a:moveTo>
                <a:lnTo>
                  <a:pt x="13210890" y="0"/>
                </a:lnTo>
                <a:lnTo>
                  <a:pt x="13210890" y="1452694"/>
                </a:lnTo>
                <a:lnTo>
                  <a:pt x="0" y="145269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158793" b="-7152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2" name="Freeform 12"/>
          <p:cNvSpPr/>
          <p:nvPr/>
        </p:nvSpPr>
        <p:spPr>
          <a:xfrm>
            <a:off x="4375257" y="8044960"/>
            <a:ext cx="9537486" cy="1774416"/>
          </a:xfrm>
          <a:custGeom>
            <a:avLst/>
            <a:gdLst/>
            <a:ahLst/>
            <a:cxnLst/>
            <a:rect l="l" t="t" r="r" b="b"/>
            <a:pathLst>
              <a:path w="9537486" h="1774416">
                <a:moveTo>
                  <a:pt x="0" y="0"/>
                </a:moveTo>
                <a:lnTo>
                  <a:pt x="9537486" y="0"/>
                </a:lnTo>
                <a:lnTo>
                  <a:pt x="9537486" y="1774416"/>
                </a:lnTo>
                <a:lnTo>
                  <a:pt x="0" y="177441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8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3256545" y="-1405730"/>
            <a:ext cx="7315200" cy="3977640"/>
          </a:xfrm>
          <a:custGeom>
            <a:avLst/>
            <a:gdLst/>
            <a:ahLst/>
            <a:cxnLst/>
            <a:rect l="l" t="t" r="r" b="b"/>
            <a:pathLst>
              <a:path w="7315200" h="3977640">
                <a:moveTo>
                  <a:pt x="7315200" y="0"/>
                </a:moveTo>
                <a:lnTo>
                  <a:pt x="0" y="0"/>
                </a:lnTo>
                <a:lnTo>
                  <a:pt x="0" y="3977640"/>
                </a:lnTo>
                <a:lnTo>
                  <a:pt x="7315200" y="3977640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77" r="-277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 flipH="1">
            <a:off x="13831685" y="-1316722"/>
            <a:ext cx="7151507" cy="3888632"/>
          </a:xfrm>
          <a:custGeom>
            <a:avLst/>
            <a:gdLst/>
            <a:ahLst/>
            <a:cxnLst/>
            <a:rect l="l" t="t" r="r" b="b"/>
            <a:pathLst>
              <a:path w="7151507" h="3888632">
                <a:moveTo>
                  <a:pt x="7151507" y="0"/>
                </a:moveTo>
                <a:lnTo>
                  <a:pt x="0" y="0"/>
                </a:lnTo>
                <a:lnTo>
                  <a:pt x="0" y="3888632"/>
                </a:lnTo>
                <a:lnTo>
                  <a:pt x="7151507" y="3888632"/>
                </a:lnTo>
                <a:lnTo>
                  <a:pt x="715150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53" r="-253"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4" name="Group 4"/>
          <p:cNvGrpSpPr/>
          <p:nvPr/>
        </p:nvGrpSpPr>
        <p:grpSpPr>
          <a:xfrm>
            <a:off x="489872" y="4501006"/>
            <a:ext cx="15088630" cy="1858745"/>
            <a:chOff x="0" y="0"/>
            <a:chExt cx="16611796" cy="204638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611854" cy="2046351"/>
            </a:xfrm>
            <a:custGeom>
              <a:avLst/>
              <a:gdLst/>
              <a:ahLst/>
              <a:cxnLst/>
              <a:rect l="l" t="t" r="r" b="b"/>
              <a:pathLst>
                <a:path w="16611854" h="2046351">
                  <a:moveTo>
                    <a:pt x="0" y="0"/>
                  </a:moveTo>
                  <a:lnTo>
                    <a:pt x="16611854" y="0"/>
                  </a:lnTo>
                  <a:lnTo>
                    <a:pt x="16611854" y="2046351"/>
                  </a:lnTo>
                  <a:lnTo>
                    <a:pt x="0" y="20463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b="-1"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6" name="Freeform 6"/>
          <p:cNvSpPr/>
          <p:nvPr/>
        </p:nvSpPr>
        <p:spPr>
          <a:xfrm>
            <a:off x="5697188" y="6097174"/>
            <a:ext cx="3047773" cy="2205825"/>
          </a:xfrm>
          <a:custGeom>
            <a:avLst/>
            <a:gdLst/>
            <a:ahLst/>
            <a:cxnLst/>
            <a:rect l="l" t="t" r="r" b="b"/>
            <a:pathLst>
              <a:path w="3047773" h="2205825">
                <a:moveTo>
                  <a:pt x="0" y="0"/>
                </a:moveTo>
                <a:lnTo>
                  <a:pt x="3047773" y="0"/>
                </a:lnTo>
                <a:lnTo>
                  <a:pt x="3047773" y="2205825"/>
                </a:lnTo>
                <a:lnTo>
                  <a:pt x="0" y="22058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302" b="-302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 rot="-1789204">
            <a:off x="3797727" y="3510107"/>
            <a:ext cx="3080348" cy="812441"/>
          </a:xfrm>
          <a:custGeom>
            <a:avLst/>
            <a:gdLst/>
            <a:ahLst/>
            <a:cxnLst/>
            <a:rect l="l" t="t" r="r" b="b"/>
            <a:pathLst>
              <a:path w="3080348" h="812441">
                <a:moveTo>
                  <a:pt x="0" y="0"/>
                </a:moveTo>
                <a:lnTo>
                  <a:pt x="3080348" y="0"/>
                </a:lnTo>
                <a:lnTo>
                  <a:pt x="3080348" y="812441"/>
                </a:lnTo>
                <a:lnTo>
                  <a:pt x="0" y="81244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t="-451" b="-451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TextBox 8"/>
          <p:cNvSpPr txBox="1"/>
          <p:nvPr/>
        </p:nvSpPr>
        <p:spPr>
          <a:xfrm>
            <a:off x="7083965" y="2589871"/>
            <a:ext cx="10531292" cy="1393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 u="none" strike="noStrike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Bu </a:t>
            </a:r>
            <a:r>
              <a:rPr lang="en-US" sz="3999" b="1" u="none" strike="noStrike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modül</a:t>
            </a:r>
            <a:r>
              <a:rPr lang="en-US" sz="3999" b="1" u="none" strike="noStrike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999" b="1" u="none" strike="noStrike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tarihleri</a:t>
            </a:r>
            <a:r>
              <a:rPr lang="en-US" sz="3999" b="1" u="none" strike="noStrike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999" b="1" u="none" strike="noStrike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oluşturmak</a:t>
            </a:r>
            <a:r>
              <a:rPr lang="en-US" sz="3999" b="1" u="none" strike="noStrike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, </a:t>
            </a:r>
            <a:r>
              <a:rPr lang="en-US" sz="3999" b="1" u="none" strike="noStrike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üzerinde</a:t>
            </a:r>
            <a:r>
              <a:rPr lang="en-US" sz="3999" b="1" u="none" strike="noStrike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999" b="1" u="none" strike="noStrike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işlem</a:t>
            </a:r>
            <a:r>
              <a:rPr lang="en-US" sz="3999" b="1" u="none" strike="noStrike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999" b="1" u="none" strike="noStrike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yapmak</a:t>
            </a:r>
            <a:r>
              <a:rPr lang="en-US" sz="3999" b="1" u="none" strike="noStrike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999" b="1" u="none" strike="noStrike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ve</a:t>
            </a:r>
            <a:r>
              <a:rPr lang="en-US" sz="3999" b="1" u="none" strike="noStrike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999" b="1" u="none" strike="noStrike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formatlamak</a:t>
            </a:r>
            <a:r>
              <a:rPr lang="en-US" sz="3999" b="1" u="none" strike="noStrike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999" b="1" u="none" strike="noStrike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için</a:t>
            </a:r>
            <a:r>
              <a:rPr lang="en-US" sz="3999" b="1" u="none" strike="noStrike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999" b="1" u="none" strike="noStrike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kullanılır</a:t>
            </a:r>
            <a:endParaRPr lang="en-US" sz="3999" b="1" u="none" strike="noStrike" dirty="0">
              <a:solidFill>
                <a:srgbClr val="061C5B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349078" y="6909174"/>
            <a:ext cx="8266178" cy="1393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 u="none" strike="noStrike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Bu </a:t>
            </a:r>
            <a:r>
              <a:rPr lang="en-US" sz="3999" b="1" u="none" strike="noStrike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kod</a:t>
            </a:r>
            <a:r>
              <a:rPr lang="en-US" sz="3999" b="1" u="none" strike="noStrike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999" b="1" u="none" strike="noStrike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kullanılarak</a:t>
            </a:r>
            <a:r>
              <a:rPr lang="en-US" sz="3999" b="1" u="none" strike="noStrike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999" b="1" u="none" strike="noStrike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mevcut</a:t>
            </a:r>
            <a:r>
              <a:rPr lang="en-US" sz="3999" b="1" u="none" strike="noStrike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999" b="1" u="none" strike="noStrike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tarih</a:t>
            </a:r>
            <a:r>
              <a:rPr lang="en-US" sz="3999" b="1" u="none" strike="noStrike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999" b="1" u="none" strike="noStrike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elde</a:t>
            </a:r>
            <a:r>
              <a:rPr lang="en-US" sz="3999" b="1" u="none" strike="noStrike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999" b="1" u="none" strike="noStrike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edilir</a:t>
            </a:r>
            <a:r>
              <a:rPr lang="en-US" sz="3999" b="1" u="none" strike="noStrike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999" b="1" u="none" strike="noStrike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ve</a:t>
            </a:r>
            <a:r>
              <a:rPr lang="en-US" sz="3999" b="1" u="none" strike="noStrike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999" b="1" u="none" strike="noStrike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ekrana</a:t>
            </a:r>
            <a:r>
              <a:rPr lang="en-US" sz="3999" b="1" u="none" strike="noStrike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999" b="1" u="none" strike="noStrike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yazdırılır</a:t>
            </a:r>
            <a:endParaRPr lang="en-US" sz="3999" b="1" u="none" strike="noStrike" dirty="0">
              <a:solidFill>
                <a:srgbClr val="061C5B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89871" y="892864"/>
            <a:ext cx="9245184" cy="763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58"/>
              </a:lnSpc>
            </a:pPr>
            <a:r>
              <a:rPr lang="en-US" sz="5998" b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Datetime kütüphanesi</a:t>
            </a:r>
          </a:p>
        </p:txBody>
      </p:sp>
      <p:sp>
        <p:nvSpPr>
          <p:cNvPr id="11" name="Freeform 11"/>
          <p:cNvSpPr/>
          <p:nvPr/>
        </p:nvSpPr>
        <p:spPr>
          <a:xfrm>
            <a:off x="489871" y="1454991"/>
            <a:ext cx="7599729" cy="201753"/>
          </a:xfrm>
          <a:custGeom>
            <a:avLst/>
            <a:gdLst/>
            <a:ahLst/>
            <a:cxnLst/>
            <a:rect l="l" t="t" r="r" b="b"/>
            <a:pathLst>
              <a:path w="7599729" h="201753">
                <a:moveTo>
                  <a:pt x="0" y="0"/>
                </a:moveTo>
                <a:lnTo>
                  <a:pt x="7599729" y="0"/>
                </a:lnTo>
                <a:lnTo>
                  <a:pt x="7599729" y="201753"/>
                </a:lnTo>
                <a:lnTo>
                  <a:pt x="0" y="20175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66022" y="-89537"/>
            <a:ext cx="12693179" cy="10376537"/>
            <a:chOff x="0" y="0"/>
            <a:chExt cx="16924239" cy="1383538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924274" cy="13835380"/>
            </a:xfrm>
            <a:custGeom>
              <a:avLst/>
              <a:gdLst/>
              <a:ahLst/>
              <a:cxnLst/>
              <a:rect l="l" t="t" r="r" b="b"/>
              <a:pathLst>
                <a:path w="16924274" h="13835380">
                  <a:moveTo>
                    <a:pt x="0" y="0"/>
                  </a:moveTo>
                  <a:lnTo>
                    <a:pt x="16924274" y="0"/>
                  </a:lnTo>
                  <a:lnTo>
                    <a:pt x="16924274" y="13835380"/>
                  </a:lnTo>
                  <a:lnTo>
                    <a:pt x="0" y="138353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57" r="-357"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-665018" y="1402773"/>
            <a:ext cx="18288000" cy="2305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977"/>
              </a:lnSpc>
            </a:pPr>
            <a:r>
              <a:rPr lang="en-US" sz="12127">
                <a:solidFill>
                  <a:srgbClr val="061C5B"/>
                </a:solidFill>
                <a:latin typeface="Paytone One"/>
                <a:ea typeface="Paytone One"/>
                <a:cs typeface="Paytone One"/>
                <a:sym typeface="Paytone One"/>
              </a:rPr>
              <a:t>UYGULAMA</a:t>
            </a:r>
          </a:p>
        </p:txBody>
      </p:sp>
      <p:sp>
        <p:nvSpPr>
          <p:cNvPr id="5" name="Freeform 5"/>
          <p:cNvSpPr/>
          <p:nvPr/>
        </p:nvSpPr>
        <p:spPr>
          <a:xfrm rot="-8871089" flipH="1" flipV="1">
            <a:off x="-883187" y="-3414772"/>
            <a:ext cx="3823773" cy="7647547"/>
          </a:xfrm>
          <a:custGeom>
            <a:avLst/>
            <a:gdLst/>
            <a:ahLst/>
            <a:cxnLst/>
            <a:rect l="l" t="t" r="r" b="b"/>
            <a:pathLst>
              <a:path w="3823773" h="7647547">
                <a:moveTo>
                  <a:pt x="3823773" y="7647547"/>
                </a:moveTo>
                <a:lnTo>
                  <a:pt x="0" y="7647547"/>
                </a:lnTo>
                <a:lnTo>
                  <a:pt x="0" y="0"/>
                </a:lnTo>
                <a:lnTo>
                  <a:pt x="3823773" y="0"/>
                </a:lnTo>
                <a:lnTo>
                  <a:pt x="3823773" y="7647547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62" r="-62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 rot="-5400000">
            <a:off x="15732236" y="8096372"/>
            <a:ext cx="1796723" cy="3593446"/>
          </a:xfrm>
          <a:custGeom>
            <a:avLst/>
            <a:gdLst/>
            <a:ahLst/>
            <a:cxnLst/>
            <a:rect l="l" t="t" r="r" b="b"/>
            <a:pathLst>
              <a:path w="1796723" h="3593446">
                <a:moveTo>
                  <a:pt x="0" y="0"/>
                </a:moveTo>
                <a:lnTo>
                  <a:pt x="1796723" y="0"/>
                </a:lnTo>
                <a:lnTo>
                  <a:pt x="1796723" y="3593446"/>
                </a:lnTo>
                <a:lnTo>
                  <a:pt x="0" y="35934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 rot="-5400000">
            <a:off x="17528959" y="7834946"/>
            <a:ext cx="1796723" cy="3593446"/>
          </a:xfrm>
          <a:custGeom>
            <a:avLst/>
            <a:gdLst/>
            <a:ahLst/>
            <a:cxnLst/>
            <a:rect l="l" t="t" r="r" b="b"/>
            <a:pathLst>
              <a:path w="1796723" h="3593446">
                <a:moveTo>
                  <a:pt x="0" y="0"/>
                </a:moveTo>
                <a:lnTo>
                  <a:pt x="1796723" y="0"/>
                </a:lnTo>
                <a:lnTo>
                  <a:pt x="1796723" y="3593446"/>
                </a:lnTo>
                <a:lnTo>
                  <a:pt x="0" y="35934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Freeform 8"/>
          <p:cNvSpPr/>
          <p:nvPr/>
        </p:nvSpPr>
        <p:spPr>
          <a:xfrm rot="-5400000">
            <a:off x="13403437" y="6282413"/>
            <a:ext cx="3349256" cy="6698512"/>
          </a:xfrm>
          <a:custGeom>
            <a:avLst/>
            <a:gdLst/>
            <a:ahLst/>
            <a:cxnLst/>
            <a:rect l="l" t="t" r="r" b="b"/>
            <a:pathLst>
              <a:path w="3349256" h="6698512">
                <a:moveTo>
                  <a:pt x="0" y="0"/>
                </a:moveTo>
                <a:lnTo>
                  <a:pt x="3349256" y="0"/>
                </a:lnTo>
                <a:lnTo>
                  <a:pt x="3349256" y="6698512"/>
                </a:lnTo>
                <a:lnTo>
                  <a:pt x="0" y="66985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TextBox 9"/>
          <p:cNvSpPr txBox="1"/>
          <p:nvPr/>
        </p:nvSpPr>
        <p:spPr>
          <a:xfrm>
            <a:off x="1166647" y="4251036"/>
            <a:ext cx="15463951" cy="212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  <a:spcBef>
                <a:spcPct val="0"/>
              </a:spcBef>
            </a:pPr>
            <a:r>
              <a:rPr lang="en-US" sz="6000" b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RASTGELE BİR SAYIYI BULAN TAHMİN OYUNU YAZINIZ.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81406" y="0"/>
            <a:ext cx="14242121" cy="11560163"/>
            <a:chOff x="0" y="0"/>
            <a:chExt cx="18989495" cy="154135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989548" cy="15413610"/>
            </a:xfrm>
            <a:custGeom>
              <a:avLst/>
              <a:gdLst/>
              <a:ahLst/>
              <a:cxnLst/>
              <a:rect l="l" t="t" r="r" b="b"/>
              <a:pathLst>
                <a:path w="18989548" h="15413610">
                  <a:moveTo>
                    <a:pt x="0" y="0"/>
                  </a:moveTo>
                  <a:lnTo>
                    <a:pt x="18989548" y="0"/>
                  </a:lnTo>
                  <a:lnTo>
                    <a:pt x="18989548" y="15413610"/>
                  </a:lnTo>
                  <a:lnTo>
                    <a:pt x="0" y="15413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716062" y="1747768"/>
            <a:ext cx="12301244" cy="8064627"/>
            <a:chOff x="0" y="0"/>
            <a:chExt cx="16401659" cy="1075283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401669" cy="10752836"/>
            </a:xfrm>
            <a:custGeom>
              <a:avLst/>
              <a:gdLst/>
              <a:ahLst/>
              <a:cxnLst/>
              <a:rect l="l" t="t" r="r" b="b"/>
              <a:pathLst>
                <a:path w="16401669" h="10752836">
                  <a:moveTo>
                    <a:pt x="0" y="0"/>
                  </a:moveTo>
                  <a:lnTo>
                    <a:pt x="16401669" y="0"/>
                  </a:lnTo>
                  <a:lnTo>
                    <a:pt x="16401669" y="10752836"/>
                  </a:lnTo>
                  <a:lnTo>
                    <a:pt x="0" y="107528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01223" y="429304"/>
            <a:ext cx="6351845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8"/>
              </a:lnSpc>
            </a:pPr>
            <a:r>
              <a:rPr lang="en-US" sz="3999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UYGULAMA ÖRNEK 1: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8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7260" y="-176843"/>
            <a:ext cx="6242861" cy="10359330"/>
          </a:xfrm>
          <a:custGeom>
            <a:avLst/>
            <a:gdLst/>
            <a:ahLst/>
            <a:cxnLst/>
            <a:rect l="l" t="t" r="r" b="b"/>
            <a:pathLst>
              <a:path w="6242861" h="10359330">
                <a:moveTo>
                  <a:pt x="0" y="0"/>
                </a:moveTo>
                <a:lnTo>
                  <a:pt x="6242861" y="0"/>
                </a:lnTo>
                <a:lnTo>
                  <a:pt x="6242861" y="10359330"/>
                </a:lnTo>
                <a:lnTo>
                  <a:pt x="0" y="103593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 rot="-10800000">
            <a:off x="0" y="-4525535"/>
            <a:ext cx="2986216" cy="7030104"/>
            <a:chOff x="0" y="0"/>
            <a:chExt cx="3981621" cy="937347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981577" cy="9373489"/>
            </a:xfrm>
            <a:custGeom>
              <a:avLst/>
              <a:gdLst/>
              <a:ahLst/>
              <a:cxnLst/>
              <a:rect l="l" t="t" r="r" b="b"/>
              <a:pathLst>
                <a:path w="3981577" h="9373489">
                  <a:moveTo>
                    <a:pt x="0" y="0"/>
                  </a:moveTo>
                  <a:lnTo>
                    <a:pt x="3981577" y="0"/>
                  </a:lnTo>
                  <a:lnTo>
                    <a:pt x="3981577" y="9373489"/>
                  </a:lnTo>
                  <a:lnTo>
                    <a:pt x="0" y="93734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56901" r="-56902"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5" name="Freeform 5"/>
          <p:cNvSpPr/>
          <p:nvPr/>
        </p:nvSpPr>
        <p:spPr>
          <a:xfrm>
            <a:off x="4316157" y="0"/>
            <a:ext cx="2192787" cy="1200053"/>
          </a:xfrm>
          <a:custGeom>
            <a:avLst/>
            <a:gdLst/>
            <a:ahLst/>
            <a:cxnLst/>
            <a:rect l="l" t="t" r="r" b="b"/>
            <a:pathLst>
              <a:path w="2192787" h="1200053">
                <a:moveTo>
                  <a:pt x="0" y="0"/>
                </a:moveTo>
                <a:lnTo>
                  <a:pt x="2192787" y="0"/>
                </a:lnTo>
                <a:lnTo>
                  <a:pt x="2192787" y="1200053"/>
                </a:lnTo>
                <a:lnTo>
                  <a:pt x="0" y="12000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229" b="-229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6388417" y="0"/>
            <a:ext cx="241054" cy="10287000"/>
          </a:xfrm>
          <a:custGeom>
            <a:avLst/>
            <a:gdLst/>
            <a:ahLst/>
            <a:cxnLst/>
            <a:rect l="l" t="t" r="r" b="b"/>
            <a:pathLst>
              <a:path w="241054" h="10287000">
                <a:moveTo>
                  <a:pt x="0" y="0"/>
                </a:moveTo>
                <a:lnTo>
                  <a:pt x="241054" y="0"/>
                </a:lnTo>
                <a:lnTo>
                  <a:pt x="24105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7" name="Group 7"/>
          <p:cNvGrpSpPr/>
          <p:nvPr/>
        </p:nvGrpSpPr>
        <p:grpSpPr>
          <a:xfrm>
            <a:off x="16161197" y="7597351"/>
            <a:ext cx="2249572" cy="5295909"/>
            <a:chOff x="0" y="0"/>
            <a:chExt cx="2999429" cy="706121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999486" cy="7061200"/>
            </a:xfrm>
            <a:custGeom>
              <a:avLst/>
              <a:gdLst/>
              <a:ahLst/>
              <a:cxnLst/>
              <a:rect l="l" t="t" r="r" b="b"/>
              <a:pathLst>
                <a:path w="2999486" h="7061200">
                  <a:moveTo>
                    <a:pt x="0" y="0"/>
                  </a:moveTo>
                  <a:lnTo>
                    <a:pt x="2999486" y="0"/>
                  </a:lnTo>
                  <a:lnTo>
                    <a:pt x="2999486" y="7061200"/>
                  </a:lnTo>
                  <a:lnTo>
                    <a:pt x="0" y="706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56899" r="-56897"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9" name="Freeform 9"/>
          <p:cNvSpPr/>
          <p:nvPr/>
        </p:nvSpPr>
        <p:spPr>
          <a:xfrm>
            <a:off x="11348484" y="2456966"/>
            <a:ext cx="6445350" cy="5373067"/>
          </a:xfrm>
          <a:custGeom>
            <a:avLst/>
            <a:gdLst/>
            <a:ahLst/>
            <a:cxnLst/>
            <a:rect l="l" t="t" r="r" b="b"/>
            <a:pathLst>
              <a:path w="6445350" h="5373067">
                <a:moveTo>
                  <a:pt x="0" y="0"/>
                </a:moveTo>
                <a:lnTo>
                  <a:pt x="6445350" y="0"/>
                </a:lnTo>
                <a:lnTo>
                  <a:pt x="6445350" y="5373068"/>
                </a:lnTo>
                <a:lnTo>
                  <a:pt x="0" y="537306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0" name="TextBox 10"/>
          <p:cNvSpPr txBox="1"/>
          <p:nvPr/>
        </p:nvSpPr>
        <p:spPr>
          <a:xfrm>
            <a:off x="6811344" y="3099329"/>
            <a:ext cx="3585053" cy="44980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80"/>
              </a:lnSpc>
            </a:pPr>
            <a:r>
              <a:rPr lang="en-US" sz="4500" b="1" spc="-198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•Her modül, belirli bir işlemi yerine getiren fonksiyonlar içerir.</a:t>
            </a:r>
          </a:p>
          <a:p>
            <a:pPr algn="ctr">
              <a:lnSpc>
                <a:spcPts val="5084"/>
              </a:lnSpc>
            </a:pPr>
            <a:endParaRPr lang="en-US" sz="4500" b="1" spc="-198">
              <a:solidFill>
                <a:srgbClr val="061C5B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2394144" y="6390409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2" name="TextBox 12"/>
          <p:cNvSpPr txBox="1"/>
          <p:nvPr/>
        </p:nvSpPr>
        <p:spPr>
          <a:xfrm>
            <a:off x="6943796" y="336331"/>
            <a:ext cx="10650871" cy="19450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84"/>
              </a:lnSpc>
            </a:pPr>
            <a:r>
              <a:rPr lang="en-US" sz="4500" b="1" spc="-20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•Modüler programlama, bir programı daha küçük, bağımsız modüller halinde organize etme yöntemidir.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1716" y="4006546"/>
            <a:ext cx="6487755" cy="3291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72"/>
              </a:lnSpc>
            </a:pPr>
            <a:r>
              <a:rPr lang="en-US" sz="9200" b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MODULER</a:t>
            </a:r>
          </a:p>
          <a:p>
            <a:pPr algn="l">
              <a:lnSpc>
                <a:spcPts val="8372"/>
              </a:lnSpc>
            </a:pPr>
            <a:r>
              <a:rPr lang="en-US" sz="9200" b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PROGRA-LAMA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943796" y="8136277"/>
            <a:ext cx="10650871" cy="2583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80"/>
              </a:lnSpc>
            </a:pPr>
            <a:r>
              <a:rPr lang="en-US" sz="4500" b="1" spc="-198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•Bu yaklaşım, kodun daha anlaşılır olmasını sağlar ve yeniden kullanılabilirliği artırır.</a:t>
            </a:r>
          </a:p>
          <a:p>
            <a:pPr algn="ctr">
              <a:lnSpc>
                <a:spcPts val="5084"/>
              </a:lnSpc>
            </a:pPr>
            <a:endParaRPr lang="en-US" sz="4500" b="1" spc="-198">
              <a:solidFill>
                <a:srgbClr val="061C5B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8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41072" y="2292738"/>
            <a:ext cx="17546928" cy="6965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51"/>
              </a:lnSpc>
              <a:spcBef>
                <a:spcPct val="0"/>
              </a:spcBef>
            </a:pPr>
            <a:r>
              <a:rPr lang="en-US" sz="3500" b="1" u="none" strike="noStrike" spc="-154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Bağımsız Modüller: Her modül, belirli bir görevi yerine getirir ve diğer </a:t>
            </a:r>
          </a:p>
          <a:p>
            <a:pPr marL="0" lvl="0" indent="0" algn="l">
              <a:lnSpc>
                <a:spcPts val="3951"/>
              </a:lnSpc>
              <a:spcBef>
                <a:spcPct val="0"/>
              </a:spcBef>
            </a:pPr>
            <a:r>
              <a:rPr lang="en-US" sz="3500" b="1" u="none" strike="noStrike" spc="-154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modüllerden bağımsız olarak çalışabilir.</a:t>
            </a:r>
          </a:p>
          <a:p>
            <a:pPr marL="0" lvl="0" indent="0" algn="l">
              <a:lnSpc>
                <a:spcPts val="3954"/>
              </a:lnSpc>
              <a:spcBef>
                <a:spcPct val="0"/>
              </a:spcBef>
            </a:pPr>
            <a:endParaRPr lang="en-US" sz="3500" b="1" u="none" strike="noStrike" spc="-154">
              <a:solidFill>
                <a:srgbClr val="061C5B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 marL="0" lvl="0" indent="0" algn="l">
              <a:lnSpc>
                <a:spcPts val="3951"/>
              </a:lnSpc>
              <a:spcBef>
                <a:spcPct val="0"/>
              </a:spcBef>
            </a:pPr>
            <a:r>
              <a:rPr lang="en-US" sz="3500" b="1" u="none" strike="noStrike" spc="-154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Yeniden Kullanılabilirlik: Modüller, farklı projelerde veya programlarda tekrar tekrar kullanılabilir.</a:t>
            </a:r>
          </a:p>
          <a:p>
            <a:pPr marL="0" lvl="0" indent="0" algn="l">
              <a:lnSpc>
                <a:spcPts val="3954"/>
              </a:lnSpc>
              <a:spcBef>
                <a:spcPct val="0"/>
              </a:spcBef>
            </a:pPr>
            <a:endParaRPr lang="en-US" sz="3500" b="1" u="none" strike="noStrike" spc="-154">
              <a:solidFill>
                <a:srgbClr val="061C5B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 marL="0" lvl="0" indent="0" algn="l">
              <a:lnSpc>
                <a:spcPts val="3951"/>
              </a:lnSpc>
              <a:spcBef>
                <a:spcPct val="0"/>
              </a:spcBef>
            </a:pPr>
            <a:r>
              <a:rPr lang="en-US" sz="3500" b="1" u="none" strike="noStrike" spc="-154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Kolay Bakım: Programın herhangi bir bölümünde değişiklik yapmak gerektiğinde, sadece ilgili modül güncellenir. Bu, bakım işlemlerini kolaylaştırır.</a:t>
            </a:r>
          </a:p>
          <a:p>
            <a:pPr marL="0" lvl="0" indent="0" algn="l">
              <a:lnSpc>
                <a:spcPts val="3954"/>
              </a:lnSpc>
              <a:spcBef>
                <a:spcPct val="0"/>
              </a:spcBef>
            </a:pPr>
            <a:endParaRPr lang="en-US" sz="3500" b="1" u="none" strike="noStrike" spc="-154">
              <a:solidFill>
                <a:srgbClr val="061C5B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 marL="0" lvl="0" indent="0" algn="l">
              <a:lnSpc>
                <a:spcPts val="3951"/>
              </a:lnSpc>
              <a:spcBef>
                <a:spcPct val="0"/>
              </a:spcBef>
            </a:pPr>
            <a:r>
              <a:rPr lang="en-US" sz="3500" b="1" u="none" strike="noStrike" spc="-154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Test Edilebilirlik: Modüler yapılar, her bir modülün bağımsız olarak test edilmesini kolaylaştırır, bu da hata ayıklama işlemini basit hale getirir.</a:t>
            </a:r>
          </a:p>
          <a:p>
            <a:pPr algn="l">
              <a:lnSpc>
                <a:spcPts val="3954"/>
              </a:lnSpc>
            </a:pPr>
            <a:endParaRPr lang="en-US" sz="3500" b="1" u="none" strike="noStrike" spc="-154">
              <a:solidFill>
                <a:srgbClr val="061C5B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 marL="0" lvl="0" indent="0" algn="l">
              <a:lnSpc>
                <a:spcPts val="3954"/>
              </a:lnSpc>
              <a:spcBef>
                <a:spcPct val="0"/>
              </a:spcBef>
            </a:pPr>
            <a:r>
              <a:rPr lang="en-US" sz="3500" b="1" u="none" strike="noStrike" spc="-156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Geliştirici İşbirliği: Farklı geliştiriciler, aynı projede çalışırken farklı modüller üzerinde çalışabilir, bu da ekip çalışmasını ve verimliliği artırır.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89871" y="892864"/>
            <a:ext cx="12258548" cy="763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58"/>
              </a:lnSpc>
            </a:pPr>
            <a:r>
              <a:rPr lang="en-US" sz="5998" b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Neden Moduler Programlama?</a:t>
            </a:r>
          </a:p>
        </p:txBody>
      </p:sp>
      <p:sp>
        <p:nvSpPr>
          <p:cNvPr id="4" name="Freeform 4"/>
          <p:cNvSpPr/>
          <p:nvPr/>
        </p:nvSpPr>
        <p:spPr>
          <a:xfrm>
            <a:off x="489871" y="1520104"/>
            <a:ext cx="5146996" cy="136640"/>
          </a:xfrm>
          <a:custGeom>
            <a:avLst/>
            <a:gdLst/>
            <a:ahLst/>
            <a:cxnLst/>
            <a:rect l="l" t="t" r="r" b="b"/>
            <a:pathLst>
              <a:path w="5146996" h="136640">
                <a:moveTo>
                  <a:pt x="0" y="0"/>
                </a:moveTo>
                <a:lnTo>
                  <a:pt x="5146996" y="0"/>
                </a:lnTo>
                <a:lnTo>
                  <a:pt x="5146996" y="136640"/>
                </a:lnTo>
                <a:lnTo>
                  <a:pt x="0" y="1366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>
            <a:off x="14736309" y="172993"/>
            <a:ext cx="2522991" cy="3327686"/>
          </a:xfrm>
          <a:custGeom>
            <a:avLst/>
            <a:gdLst/>
            <a:ahLst/>
            <a:cxnLst/>
            <a:rect l="l" t="t" r="r" b="b"/>
            <a:pathLst>
              <a:path w="2522991" h="3327686">
                <a:moveTo>
                  <a:pt x="0" y="0"/>
                </a:moveTo>
                <a:lnTo>
                  <a:pt x="2522991" y="0"/>
                </a:lnTo>
                <a:lnTo>
                  <a:pt x="2522991" y="3327686"/>
                </a:lnTo>
                <a:lnTo>
                  <a:pt x="0" y="33276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9733106" y="1569609"/>
            <a:ext cx="11581825" cy="8442607"/>
            <a:chOff x="0" y="0"/>
            <a:chExt cx="15442433" cy="112568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442437" cy="11256772"/>
            </a:xfrm>
            <a:custGeom>
              <a:avLst/>
              <a:gdLst/>
              <a:ahLst/>
              <a:cxnLst/>
              <a:rect l="l" t="t" r="r" b="b"/>
              <a:pathLst>
                <a:path w="15442437" h="11256772">
                  <a:moveTo>
                    <a:pt x="0" y="0"/>
                  </a:moveTo>
                  <a:lnTo>
                    <a:pt x="15442437" y="0"/>
                  </a:lnTo>
                  <a:lnTo>
                    <a:pt x="15442437" y="11256772"/>
                  </a:lnTo>
                  <a:lnTo>
                    <a:pt x="0" y="112567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5674" b="-5675"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4" name="Freeform 4"/>
          <p:cNvSpPr/>
          <p:nvPr/>
        </p:nvSpPr>
        <p:spPr>
          <a:xfrm>
            <a:off x="16677041" y="1028700"/>
            <a:ext cx="582259" cy="582259"/>
          </a:xfrm>
          <a:custGeom>
            <a:avLst/>
            <a:gdLst/>
            <a:ahLst/>
            <a:cxnLst/>
            <a:rect l="l" t="t" r="r" b="b"/>
            <a:pathLst>
              <a:path w="582259" h="582259">
                <a:moveTo>
                  <a:pt x="0" y="0"/>
                </a:moveTo>
                <a:lnTo>
                  <a:pt x="582259" y="0"/>
                </a:lnTo>
                <a:lnTo>
                  <a:pt x="582259" y="582259"/>
                </a:lnTo>
                <a:lnTo>
                  <a:pt x="0" y="5822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>
            <a:off x="-176268" y="-168088"/>
            <a:ext cx="2192787" cy="1200053"/>
          </a:xfrm>
          <a:custGeom>
            <a:avLst/>
            <a:gdLst/>
            <a:ahLst/>
            <a:cxnLst/>
            <a:rect l="l" t="t" r="r" b="b"/>
            <a:pathLst>
              <a:path w="2192787" h="1200053">
                <a:moveTo>
                  <a:pt x="0" y="0"/>
                </a:moveTo>
                <a:lnTo>
                  <a:pt x="2192787" y="0"/>
                </a:lnTo>
                <a:lnTo>
                  <a:pt x="2192787" y="1200053"/>
                </a:lnTo>
                <a:lnTo>
                  <a:pt x="0" y="12000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229" b="-229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757234" y="1768137"/>
            <a:ext cx="5146996" cy="136640"/>
          </a:xfrm>
          <a:custGeom>
            <a:avLst/>
            <a:gdLst/>
            <a:ahLst/>
            <a:cxnLst/>
            <a:rect l="l" t="t" r="r" b="b"/>
            <a:pathLst>
              <a:path w="5146996" h="136640">
                <a:moveTo>
                  <a:pt x="0" y="0"/>
                </a:moveTo>
                <a:lnTo>
                  <a:pt x="5146996" y="0"/>
                </a:lnTo>
                <a:lnTo>
                  <a:pt x="5146996" y="136639"/>
                </a:lnTo>
                <a:lnTo>
                  <a:pt x="0" y="13663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16095213" y="9213462"/>
            <a:ext cx="2192787" cy="1200053"/>
          </a:xfrm>
          <a:custGeom>
            <a:avLst/>
            <a:gdLst/>
            <a:ahLst/>
            <a:cxnLst/>
            <a:rect l="l" t="t" r="r" b="b"/>
            <a:pathLst>
              <a:path w="2192787" h="1200053">
                <a:moveTo>
                  <a:pt x="0" y="0"/>
                </a:moveTo>
                <a:lnTo>
                  <a:pt x="2192787" y="0"/>
                </a:lnTo>
                <a:lnTo>
                  <a:pt x="2192787" y="1200053"/>
                </a:lnTo>
                <a:lnTo>
                  <a:pt x="0" y="12000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229" b="-229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TextBox 8"/>
          <p:cNvSpPr txBox="1"/>
          <p:nvPr/>
        </p:nvSpPr>
        <p:spPr>
          <a:xfrm>
            <a:off x="0" y="709597"/>
            <a:ext cx="7837715" cy="1195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08"/>
              </a:lnSpc>
              <a:spcBef>
                <a:spcPct val="0"/>
              </a:spcBef>
            </a:pPr>
            <a:r>
              <a:rPr lang="en-US" sz="6791" b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HATIRLAYALIM</a:t>
            </a:r>
          </a:p>
        </p:txBody>
      </p:sp>
      <p:sp>
        <p:nvSpPr>
          <p:cNvPr id="9" name="Freeform 9"/>
          <p:cNvSpPr/>
          <p:nvPr/>
        </p:nvSpPr>
        <p:spPr>
          <a:xfrm>
            <a:off x="9103384" y="-36165"/>
            <a:ext cx="9144000" cy="10323165"/>
          </a:xfrm>
          <a:custGeom>
            <a:avLst/>
            <a:gdLst/>
            <a:ahLst/>
            <a:cxnLst/>
            <a:rect l="l" t="t" r="r" b="b"/>
            <a:pathLst>
              <a:path w="9144000" h="10323165">
                <a:moveTo>
                  <a:pt x="0" y="0"/>
                </a:moveTo>
                <a:lnTo>
                  <a:pt x="9144000" y="0"/>
                </a:lnTo>
                <a:lnTo>
                  <a:pt x="9144000" y="10323165"/>
                </a:lnTo>
                <a:lnTo>
                  <a:pt x="0" y="1032316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0" name="Freeform 10"/>
          <p:cNvSpPr/>
          <p:nvPr/>
        </p:nvSpPr>
        <p:spPr>
          <a:xfrm>
            <a:off x="17410579" y="0"/>
            <a:ext cx="2398340" cy="1312546"/>
          </a:xfrm>
          <a:custGeom>
            <a:avLst/>
            <a:gdLst/>
            <a:ahLst/>
            <a:cxnLst/>
            <a:rect l="l" t="t" r="r" b="b"/>
            <a:pathLst>
              <a:path w="2398340" h="1312546">
                <a:moveTo>
                  <a:pt x="0" y="0"/>
                </a:moveTo>
                <a:lnTo>
                  <a:pt x="2398340" y="0"/>
                </a:lnTo>
                <a:lnTo>
                  <a:pt x="2398340" y="1312546"/>
                </a:lnTo>
                <a:lnTo>
                  <a:pt x="0" y="13125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394" b="-394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>
          <a:xfrm>
            <a:off x="-747932" y="8932168"/>
            <a:ext cx="2475607" cy="1354832"/>
          </a:xfrm>
          <a:custGeom>
            <a:avLst/>
            <a:gdLst/>
            <a:ahLst/>
            <a:cxnLst/>
            <a:rect l="l" t="t" r="r" b="b"/>
            <a:pathLst>
              <a:path w="2475607" h="1354832">
                <a:moveTo>
                  <a:pt x="0" y="0"/>
                </a:moveTo>
                <a:lnTo>
                  <a:pt x="2475607" y="0"/>
                </a:lnTo>
                <a:lnTo>
                  <a:pt x="2475607" y="1354832"/>
                </a:lnTo>
                <a:lnTo>
                  <a:pt x="0" y="13548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249" b="-249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2" name="Freeform 12"/>
          <p:cNvSpPr/>
          <p:nvPr/>
        </p:nvSpPr>
        <p:spPr>
          <a:xfrm>
            <a:off x="5294384" y="2889335"/>
            <a:ext cx="6859161" cy="3892396"/>
          </a:xfrm>
          <a:custGeom>
            <a:avLst/>
            <a:gdLst/>
            <a:ahLst/>
            <a:cxnLst/>
            <a:rect l="l" t="t" r="r" b="b"/>
            <a:pathLst>
              <a:path w="6859161" h="3892396">
                <a:moveTo>
                  <a:pt x="0" y="0"/>
                </a:moveTo>
                <a:lnTo>
                  <a:pt x="6859161" y="0"/>
                </a:lnTo>
                <a:lnTo>
                  <a:pt x="6859161" y="3892396"/>
                </a:lnTo>
                <a:lnTo>
                  <a:pt x="0" y="389239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3" name="Freeform 13"/>
          <p:cNvSpPr/>
          <p:nvPr/>
        </p:nvSpPr>
        <p:spPr>
          <a:xfrm rot="-1094839" flipV="1">
            <a:off x="6847447" y="1335045"/>
            <a:ext cx="6308392" cy="1742693"/>
          </a:xfrm>
          <a:custGeom>
            <a:avLst/>
            <a:gdLst/>
            <a:ahLst/>
            <a:cxnLst/>
            <a:rect l="l" t="t" r="r" b="b"/>
            <a:pathLst>
              <a:path w="6308392" h="1742693">
                <a:moveTo>
                  <a:pt x="0" y="1742693"/>
                </a:moveTo>
                <a:lnTo>
                  <a:pt x="6308392" y="1742693"/>
                </a:lnTo>
                <a:lnTo>
                  <a:pt x="6308392" y="0"/>
                </a:lnTo>
                <a:lnTo>
                  <a:pt x="0" y="0"/>
                </a:lnTo>
                <a:lnTo>
                  <a:pt x="0" y="1742693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4" name="Freeform 14"/>
          <p:cNvSpPr/>
          <p:nvPr/>
        </p:nvSpPr>
        <p:spPr>
          <a:xfrm rot="-8761488">
            <a:off x="1515856" y="2177158"/>
            <a:ext cx="3567306" cy="3979753"/>
          </a:xfrm>
          <a:custGeom>
            <a:avLst/>
            <a:gdLst/>
            <a:ahLst/>
            <a:cxnLst/>
            <a:rect l="l" t="t" r="r" b="b"/>
            <a:pathLst>
              <a:path w="3567306" h="3979753">
                <a:moveTo>
                  <a:pt x="0" y="0"/>
                </a:moveTo>
                <a:lnTo>
                  <a:pt x="3567306" y="0"/>
                </a:lnTo>
                <a:lnTo>
                  <a:pt x="3567306" y="3979752"/>
                </a:lnTo>
                <a:lnTo>
                  <a:pt x="0" y="397975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5" name="Freeform 15"/>
          <p:cNvSpPr/>
          <p:nvPr/>
        </p:nvSpPr>
        <p:spPr>
          <a:xfrm rot="-10722600" flipH="1">
            <a:off x="9791820" y="4584036"/>
            <a:ext cx="3567306" cy="3979753"/>
          </a:xfrm>
          <a:custGeom>
            <a:avLst/>
            <a:gdLst/>
            <a:ahLst/>
            <a:cxnLst/>
            <a:rect l="l" t="t" r="r" b="b"/>
            <a:pathLst>
              <a:path w="3567306" h="3979753">
                <a:moveTo>
                  <a:pt x="3567306" y="0"/>
                </a:moveTo>
                <a:lnTo>
                  <a:pt x="0" y="0"/>
                </a:lnTo>
                <a:lnTo>
                  <a:pt x="0" y="3979753"/>
                </a:lnTo>
                <a:lnTo>
                  <a:pt x="3567306" y="3979753"/>
                </a:lnTo>
                <a:lnTo>
                  <a:pt x="3567306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6" name="Freeform 16"/>
          <p:cNvSpPr/>
          <p:nvPr/>
        </p:nvSpPr>
        <p:spPr>
          <a:xfrm>
            <a:off x="7489399" y="34847"/>
            <a:ext cx="1234566" cy="2854488"/>
          </a:xfrm>
          <a:custGeom>
            <a:avLst/>
            <a:gdLst/>
            <a:ahLst/>
            <a:cxnLst/>
            <a:rect l="l" t="t" r="r" b="b"/>
            <a:pathLst>
              <a:path w="1234566" h="2854488">
                <a:moveTo>
                  <a:pt x="0" y="0"/>
                </a:moveTo>
                <a:lnTo>
                  <a:pt x="1234566" y="0"/>
                </a:lnTo>
                <a:lnTo>
                  <a:pt x="1234566" y="2854488"/>
                </a:lnTo>
                <a:lnTo>
                  <a:pt x="0" y="285448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7" name="TextBox 17"/>
          <p:cNvSpPr txBox="1"/>
          <p:nvPr/>
        </p:nvSpPr>
        <p:spPr>
          <a:xfrm>
            <a:off x="270164" y="4598572"/>
            <a:ext cx="4826377" cy="2482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  <a:spcBef>
                <a:spcPct val="0"/>
              </a:spcBef>
            </a:pPr>
            <a:r>
              <a:rPr lang="en-US" sz="3500" b="1" i="1" u="sng" dirty="0">
                <a:solidFill>
                  <a:srgbClr val="061C5B"/>
                </a:solidFill>
                <a:latin typeface="Arimo Bold Italics"/>
                <a:ea typeface="Arimo Bold Italics"/>
                <a:cs typeface="Arimo Bold Italics"/>
                <a:sym typeface="Arimo Bold Italics"/>
              </a:rPr>
              <a:t>if:</a:t>
            </a:r>
            <a:r>
              <a:rPr lang="en-US" sz="3500" b="1" u="sng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5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Bu </a:t>
            </a:r>
            <a:r>
              <a:rPr lang="en-US" sz="35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anahtar</a:t>
            </a:r>
            <a:r>
              <a:rPr lang="en-US" sz="35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5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kelime</a:t>
            </a:r>
            <a:r>
              <a:rPr lang="en-US" sz="35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5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Python'a</a:t>
            </a:r>
            <a:r>
              <a:rPr lang="en-US" sz="35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"</a:t>
            </a:r>
            <a:r>
              <a:rPr lang="en-US" sz="35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eğer</a:t>
            </a:r>
            <a:r>
              <a:rPr lang="en-US" sz="35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5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bu</a:t>
            </a:r>
            <a:r>
              <a:rPr lang="en-US" sz="35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5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koşul</a:t>
            </a:r>
            <a:r>
              <a:rPr lang="en-US" sz="35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5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doğruysa</a:t>
            </a:r>
            <a:r>
              <a:rPr lang="en-US" sz="35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" </a:t>
            </a:r>
            <a:r>
              <a:rPr lang="en-US" sz="35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demek</a:t>
            </a:r>
            <a:r>
              <a:rPr lang="en-US" sz="35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5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anlamına</a:t>
            </a:r>
            <a:r>
              <a:rPr lang="en-US" sz="35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5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gelir</a:t>
            </a:r>
            <a:r>
              <a:rPr lang="en-US" sz="35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270061" y="1684184"/>
            <a:ext cx="4826377" cy="2482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  <a:spcBef>
                <a:spcPct val="0"/>
              </a:spcBef>
            </a:pPr>
            <a:r>
              <a:rPr lang="en-US" sz="3500" b="1" i="1" u="sng" dirty="0" err="1">
                <a:solidFill>
                  <a:srgbClr val="061C5B"/>
                </a:solidFill>
                <a:latin typeface="Arimo Bold Italics"/>
                <a:ea typeface="Arimo Bold Italics"/>
                <a:cs typeface="Arimo Bold Italics"/>
                <a:sym typeface="Arimo Bold Italics"/>
              </a:rPr>
              <a:t>Koşul</a:t>
            </a:r>
            <a:r>
              <a:rPr lang="en-US" sz="3500" b="1" i="1" u="sng" dirty="0">
                <a:solidFill>
                  <a:srgbClr val="061C5B"/>
                </a:solidFill>
                <a:latin typeface="Arimo Bold Italics"/>
                <a:ea typeface="Arimo Bold Italics"/>
                <a:cs typeface="Arimo Bold Italics"/>
                <a:sym typeface="Arimo Bold Italics"/>
              </a:rPr>
              <a:t>:</a:t>
            </a:r>
            <a:r>
              <a:rPr lang="en-US" sz="3500" b="1" u="sng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5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Doğru</a:t>
            </a:r>
            <a:r>
              <a:rPr lang="en-US" sz="35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5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ya</a:t>
            </a:r>
            <a:r>
              <a:rPr lang="en-US" sz="35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da </a:t>
            </a:r>
            <a:r>
              <a:rPr lang="en-US" sz="35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yanlış</a:t>
            </a:r>
            <a:r>
              <a:rPr lang="en-US" sz="35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5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olabilecek</a:t>
            </a:r>
            <a:r>
              <a:rPr lang="en-US" sz="35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5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bir</a:t>
            </a:r>
            <a:r>
              <a:rPr lang="en-US" sz="35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5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ifadedir</a:t>
            </a:r>
            <a:r>
              <a:rPr lang="en-US" sz="35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. </a:t>
            </a:r>
            <a:r>
              <a:rPr lang="en-US" sz="35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Örneğin</a:t>
            </a:r>
            <a:r>
              <a:rPr lang="en-US" sz="35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, x 15 e </a:t>
            </a:r>
            <a:r>
              <a:rPr lang="en-US" sz="35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eşit</a:t>
            </a:r>
            <a:r>
              <a:rPr lang="en-US" sz="35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mi?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832584" y="8262243"/>
            <a:ext cx="12577995" cy="1244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  <a:spcBef>
                <a:spcPct val="0"/>
              </a:spcBef>
            </a:pPr>
            <a:r>
              <a:rPr lang="en-US" sz="3500" b="1" i="1" u="sng" dirty="0" err="1">
                <a:solidFill>
                  <a:srgbClr val="061C5B"/>
                </a:solidFill>
                <a:latin typeface="Arimo Bold Italics"/>
                <a:ea typeface="Arimo Bold Italics"/>
                <a:cs typeface="Arimo Bold Italics"/>
                <a:sym typeface="Arimo Bold Italics"/>
              </a:rPr>
              <a:t>Yapılacak</a:t>
            </a:r>
            <a:r>
              <a:rPr lang="en-US" sz="3500" b="1" i="1" u="sng" dirty="0">
                <a:solidFill>
                  <a:srgbClr val="061C5B"/>
                </a:solidFill>
                <a:latin typeface="Arimo Bold Italics"/>
                <a:ea typeface="Arimo Bold Italics"/>
                <a:cs typeface="Arimo Bold Italics"/>
                <a:sym typeface="Arimo Bold Italics"/>
              </a:rPr>
              <a:t> </a:t>
            </a:r>
            <a:r>
              <a:rPr lang="en-US" sz="3500" b="1" i="1" u="sng" dirty="0" err="1">
                <a:solidFill>
                  <a:srgbClr val="061C5B"/>
                </a:solidFill>
                <a:latin typeface="Arimo Bold Italics"/>
                <a:ea typeface="Arimo Bold Italics"/>
                <a:cs typeface="Arimo Bold Italics"/>
                <a:sym typeface="Arimo Bold Italics"/>
              </a:rPr>
              <a:t>komut</a:t>
            </a:r>
            <a:r>
              <a:rPr lang="en-US" sz="3500" b="1" i="1" u="sng" dirty="0">
                <a:solidFill>
                  <a:srgbClr val="061C5B"/>
                </a:solidFill>
                <a:latin typeface="Arimo Bold Italics"/>
                <a:ea typeface="Arimo Bold Italics"/>
                <a:cs typeface="Arimo Bold Italics"/>
                <a:sym typeface="Arimo Bold Italics"/>
              </a:rPr>
              <a:t>:</a:t>
            </a:r>
            <a:r>
              <a:rPr lang="en-US" sz="35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5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Eğer</a:t>
            </a:r>
            <a:r>
              <a:rPr lang="en-US" sz="35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5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koşul</a:t>
            </a:r>
            <a:r>
              <a:rPr lang="en-US" sz="35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5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doğruysa</a:t>
            </a:r>
            <a:r>
              <a:rPr lang="en-US" sz="35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, </a:t>
            </a:r>
            <a:r>
              <a:rPr lang="en-US" sz="35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yapılacak</a:t>
            </a:r>
            <a:r>
              <a:rPr lang="en-US" sz="35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5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işlemler</a:t>
            </a:r>
            <a:r>
              <a:rPr lang="en-US" sz="35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5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bu</a:t>
            </a:r>
            <a:r>
              <a:rPr lang="en-US" sz="35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5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blokta</a:t>
            </a:r>
            <a:r>
              <a:rPr lang="en-US" sz="35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5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yazılır</a:t>
            </a:r>
            <a:r>
              <a:rPr lang="en-US" sz="35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. </a:t>
            </a:r>
            <a:r>
              <a:rPr lang="en-US" sz="35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Konsola</a:t>
            </a:r>
            <a:r>
              <a:rPr lang="en-US" sz="35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X 15 </a:t>
            </a:r>
            <a:r>
              <a:rPr lang="en-US" sz="35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tir</a:t>
            </a:r>
            <a:r>
              <a:rPr lang="en-US" sz="35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5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yazdıracaktır</a:t>
            </a:r>
            <a:r>
              <a:rPr lang="en-US" sz="35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394186" y="4778383"/>
            <a:ext cx="5893814" cy="869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sz="2499" b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NOT: if bloğunu açarken koşulun sonuna ( : )koymayı unutmayın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8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110533" y="3549012"/>
            <a:ext cx="9505864" cy="10469974"/>
            <a:chOff x="0" y="0"/>
            <a:chExt cx="12674485" cy="139599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674473" cy="13959967"/>
            </a:xfrm>
            <a:custGeom>
              <a:avLst/>
              <a:gdLst/>
              <a:ahLst/>
              <a:cxnLst/>
              <a:rect l="l" t="t" r="r" b="b"/>
              <a:pathLst>
                <a:path w="12674473" h="13959967">
                  <a:moveTo>
                    <a:pt x="0" y="0"/>
                  </a:moveTo>
                  <a:lnTo>
                    <a:pt x="12674473" y="0"/>
                  </a:lnTo>
                  <a:lnTo>
                    <a:pt x="12674473" y="13959967"/>
                  </a:lnTo>
                  <a:lnTo>
                    <a:pt x="0" y="13959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6" r="-6"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4" name="Freeform 4"/>
          <p:cNvSpPr/>
          <p:nvPr/>
        </p:nvSpPr>
        <p:spPr>
          <a:xfrm>
            <a:off x="16677041" y="1028700"/>
            <a:ext cx="582259" cy="582259"/>
          </a:xfrm>
          <a:custGeom>
            <a:avLst/>
            <a:gdLst/>
            <a:ahLst/>
            <a:cxnLst/>
            <a:rect l="l" t="t" r="r" b="b"/>
            <a:pathLst>
              <a:path w="582259" h="582259">
                <a:moveTo>
                  <a:pt x="0" y="0"/>
                </a:moveTo>
                <a:lnTo>
                  <a:pt x="582259" y="0"/>
                </a:lnTo>
                <a:lnTo>
                  <a:pt x="582259" y="582259"/>
                </a:lnTo>
                <a:lnTo>
                  <a:pt x="0" y="5822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5" name="Group 5"/>
          <p:cNvGrpSpPr/>
          <p:nvPr/>
        </p:nvGrpSpPr>
        <p:grpSpPr>
          <a:xfrm>
            <a:off x="15414406" y="-1199467"/>
            <a:ext cx="10144279" cy="11173139"/>
            <a:chOff x="0" y="0"/>
            <a:chExt cx="13525705" cy="1489751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525754" cy="14897481"/>
            </a:xfrm>
            <a:custGeom>
              <a:avLst/>
              <a:gdLst/>
              <a:ahLst/>
              <a:cxnLst/>
              <a:rect l="l" t="t" r="r" b="b"/>
              <a:pathLst>
                <a:path w="13525754" h="14897481">
                  <a:moveTo>
                    <a:pt x="0" y="0"/>
                  </a:moveTo>
                  <a:lnTo>
                    <a:pt x="13525754" y="0"/>
                  </a:lnTo>
                  <a:lnTo>
                    <a:pt x="13525754" y="14897481"/>
                  </a:lnTo>
                  <a:lnTo>
                    <a:pt x="0" y="148974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6" r="-6"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510827" y="-931497"/>
            <a:ext cx="8352638" cy="8570471"/>
            <a:chOff x="0" y="0"/>
            <a:chExt cx="11136851" cy="1142729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136884" cy="11427333"/>
            </a:xfrm>
            <a:custGeom>
              <a:avLst/>
              <a:gdLst/>
              <a:ahLst/>
              <a:cxnLst/>
              <a:rect l="l" t="t" r="r" b="b"/>
              <a:pathLst>
                <a:path w="11136884" h="11427333">
                  <a:moveTo>
                    <a:pt x="0" y="0"/>
                  </a:moveTo>
                  <a:lnTo>
                    <a:pt x="11136884" y="0"/>
                  </a:lnTo>
                  <a:lnTo>
                    <a:pt x="11136884" y="11427333"/>
                  </a:lnTo>
                  <a:lnTo>
                    <a:pt x="0" y="114273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7" r="-27"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28700" y="2985261"/>
            <a:ext cx="6573700" cy="1793379"/>
            <a:chOff x="0" y="0"/>
            <a:chExt cx="8764933" cy="239117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764905" cy="2391156"/>
            </a:xfrm>
            <a:custGeom>
              <a:avLst/>
              <a:gdLst/>
              <a:ahLst/>
              <a:cxnLst/>
              <a:rect l="l" t="t" r="r" b="b"/>
              <a:pathLst>
                <a:path w="8764905" h="2391156">
                  <a:moveTo>
                    <a:pt x="0" y="0"/>
                  </a:moveTo>
                  <a:lnTo>
                    <a:pt x="8764905" y="0"/>
                  </a:lnTo>
                  <a:lnTo>
                    <a:pt x="8764905" y="2391156"/>
                  </a:lnTo>
                  <a:lnTo>
                    <a:pt x="0" y="23911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924" r="-925"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28700" y="7328025"/>
            <a:ext cx="6573700" cy="1260710"/>
            <a:chOff x="0" y="0"/>
            <a:chExt cx="8764933" cy="168094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764905" cy="1680972"/>
            </a:xfrm>
            <a:custGeom>
              <a:avLst/>
              <a:gdLst/>
              <a:ahLst/>
              <a:cxnLst/>
              <a:rect l="l" t="t" r="r" b="b"/>
              <a:pathLst>
                <a:path w="8764905" h="1680972">
                  <a:moveTo>
                    <a:pt x="0" y="0"/>
                  </a:moveTo>
                  <a:lnTo>
                    <a:pt x="8764905" y="0"/>
                  </a:lnTo>
                  <a:lnTo>
                    <a:pt x="8764905" y="1680972"/>
                  </a:lnTo>
                  <a:lnTo>
                    <a:pt x="0" y="16809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b="1"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028700" y="971550"/>
            <a:ext cx="10262886" cy="1160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28"/>
              </a:lnSpc>
              <a:spcBef>
                <a:spcPct val="0"/>
              </a:spcBef>
            </a:pPr>
            <a:r>
              <a:rPr lang="en-US" sz="4007" b="1" u="none" strike="noStrike" spc="-179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Örneğin, fonksiyonlar.py dosyasında şu kodalrı yazdığınızı düşünelim: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10543" y="5480175"/>
            <a:ext cx="9500284" cy="1169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28"/>
              </a:lnSpc>
              <a:spcBef>
                <a:spcPct val="0"/>
              </a:spcBef>
            </a:pPr>
            <a:r>
              <a:rPr lang="en-US" sz="4007" b="1" u="none" strike="noStrike" spc="-179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Başka bir Python dosyasında bu fonksiyonu şu şekilde kullanabilirsiniz: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512461" y="0"/>
            <a:ext cx="14176586" cy="11506969"/>
            <a:chOff x="0" y="0"/>
            <a:chExt cx="18902115" cy="153426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902172" cy="15342615"/>
            </a:xfrm>
            <a:custGeom>
              <a:avLst/>
              <a:gdLst/>
              <a:ahLst/>
              <a:cxnLst/>
              <a:rect l="l" t="t" r="r" b="b"/>
              <a:pathLst>
                <a:path w="18902172" h="15342615">
                  <a:moveTo>
                    <a:pt x="0" y="0"/>
                  </a:moveTo>
                  <a:lnTo>
                    <a:pt x="18902172" y="0"/>
                  </a:lnTo>
                  <a:lnTo>
                    <a:pt x="18902172" y="15342615"/>
                  </a:lnTo>
                  <a:lnTo>
                    <a:pt x="0" y="153426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4" name="Freeform 4"/>
          <p:cNvSpPr/>
          <p:nvPr/>
        </p:nvSpPr>
        <p:spPr>
          <a:xfrm>
            <a:off x="14300765" y="1028700"/>
            <a:ext cx="2958535" cy="2528202"/>
          </a:xfrm>
          <a:custGeom>
            <a:avLst/>
            <a:gdLst/>
            <a:ahLst/>
            <a:cxnLst/>
            <a:rect l="l" t="t" r="r" b="b"/>
            <a:pathLst>
              <a:path w="2958535" h="2528202">
                <a:moveTo>
                  <a:pt x="0" y="0"/>
                </a:moveTo>
                <a:lnTo>
                  <a:pt x="2958535" y="0"/>
                </a:lnTo>
                <a:lnTo>
                  <a:pt x="2958535" y="2528202"/>
                </a:lnTo>
                <a:lnTo>
                  <a:pt x="0" y="25282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361" b="-1361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TextBox 5"/>
          <p:cNvSpPr txBox="1"/>
          <p:nvPr/>
        </p:nvSpPr>
        <p:spPr>
          <a:xfrm>
            <a:off x="489871" y="892864"/>
            <a:ext cx="10325839" cy="763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58"/>
              </a:lnSpc>
            </a:pPr>
            <a:r>
              <a:rPr lang="en-US" sz="5998" b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BASİT UYGULAMALAR</a:t>
            </a:r>
          </a:p>
        </p:txBody>
      </p:sp>
      <p:sp>
        <p:nvSpPr>
          <p:cNvPr id="6" name="Freeform 6"/>
          <p:cNvSpPr/>
          <p:nvPr/>
        </p:nvSpPr>
        <p:spPr>
          <a:xfrm>
            <a:off x="489871" y="1520104"/>
            <a:ext cx="5146996" cy="136640"/>
          </a:xfrm>
          <a:custGeom>
            <a:avLst/>
            <a:gdLst/>
            <a:ahLst/>
            <a:cxnLst/>
            <a:rect l="l" t="t" r="r" b="b"/>
            <a:pathLst>
              <a:path w="5146996" h="136640">
                <a:moveTo>
                  <a:pt x="0" y="0"/>
                </a:moveTo>
                <a:lnTo>
                  <a:pt x="5146996" y="0"/>
                </a:lnTo>
                <a:lnTo>
                  <a:pt x="5146996" y="136640"/>
                </a:lnTo>
                <a:lnTo>
                  <a:pt x="0" y="13664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TextBox 7"/>
          <p:cNvSpPr txBox="1"/>
          <p:nvPr/>
        </p:nvSpPr>
        <p:spPr>
          <a:xfrm>
            <a:off x="489871" y="2033029"/>
            <a:ext cx="13447380" cy="4967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40"/>
              </a:lnSpc>
            </a:pPr>
            <a:r>
              <a:rPr lang="en-US" sz="4671" b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1.Verilen bir tarihin yılın kaçıncı günü olduğunu bulan Python kodunu yazınız.</a:t>
            </a:r>
          </a:p>
          <a:p>
            <a:pPr algn="l">
              <a:lnSpc>
                <a:spcPts val="6540"/>
              </a:lnSpc>
            </a:pPr>
            <a:endParaRPr lang="en-US" sz="4671" b="1">
              <a:solidFill>
                <a:srgbClr val="061C5B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 algn="l">
              <a:lnSpc>
                <a:spcPts val="6540"/>
              </a:lnSpc>
            </a:pPr>
            <a:r>
              <a:rPr lang="en-US" sz="4671" b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2. Kullanıcının girdiği 2 sayı arasındaki çift sayıların ortalamasını bulan Python örneği</a:t>
            </a:r>
          </a:p>
          <a:p>
            <a:pPr algn="l">
              <a:lnSpc>
                <a:spcPts val="6540"/>
              </a:lnSpc>
            </a:pPr>
            <a:endParaRPr lang="en-US" sz="4671" b="1">
              <a:solidFill>
                <a:srgbClr val="061C5B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28477" y="0"/>
            <a:ext cx="14238185" cy="11556969"/>
            <a:chOff x="0" y="0"/>
            <a:chExt cx="18984247" cy="154092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984213" cy="15409290"/>
            </a:xfrm>
            <a:custGeom>
              <a:avLst/>
              <a:gdLst/>
              <a:ahLst/>
              <a:cxnLst/>
              <a:rect l="l" t="t" r="r" b="b"/>
              <a:pathLst>
                <a:path w="18984213" h="15409290">
                  <a:moveTo>
                    <a:pt x="0" y="0"/>
                  </a:moveTo>
                  <a:lnTo>
                    <a:pt x="18984213" y="0"/>
                  </a:lnTo>
                  <a:lnTo>
                    <a:pt x="18984213" y="15409290"/>
                  </a:lnTo>
                  <a:lnTo>
                    <a:pt x="0" y="154092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411114" y="723900"/>
            <a:ext cx="5671298" cy="882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4999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1.sorunun cevabı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392064" y="1768475"/>
            <a:ext cx="4055463" cy="57150"/>
            <a:chOff x="0" y="0"/>
            <a:chExt cx="5407284" cy="76200"/>
          </a:xfrm>
        </p:grpSpPr>
        <p:sp>
          <p:nvSpPr>
            <p:cNvPr id="6" name="Freeform 6"/>
            <p:cNvSpPr/>
            <p:nvPr/>
          </p:nvSpPr>
          <p:spPr>
            <a:xfrm>
              <a:off x="25273" y="0"/>
              <a:ext cx="5356733" cy="76200"/>
            </a:xfrm>
            <a:custGeom>
              <a:avLst/>
              <a:gdLst/>
              <a:ahLst/>
              <a:cxnLst/>
              <a:rect l="l" t="t" r="r" b="b"/>
              <a:pathLst>
                <a:path w="5356733" h="76200">
                  <a:moveTo>
                    <a:pt x="0" y="25400"/>
                  </a:moveTo>
                  <a:lnTo>
                    <a:pt x="5356479" y="0"/>
                  </a:lnTo>
                  <a:lnTo>
                    <a:pt x="5356733" y="50800"/>
                  </a:lnTo>
                  <a:lnTo>
                    <a:pt x="254" y="762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7" name="Freeform 7"/>
          <p:cNvSpPr/>
          <p:nvPr/>
        </p:nvSpPr>
        <p:spPr>
          <a:xfrm>
            <a:off x="1228315" y="2321674"/>
            <a:ext cx="15420217" cy="6913620"/>
          </a:xfrm>
          <a:custGeom>
            <a:avLst/>
            <a:gdLst/>
            <a:ahLst/>
            <a:cxnLst/>
            <a:rect l="l" t="t" r="r" b="b"/>
            <a:pathLst>
              <a:path w="15420217" h="6913620">
                <a:moveTo>
                  <a:pt x="0" y="0"/>
                </a:moveTo>
                <a:lnTo>
                  <a:pt x="15420217" y="0"/>
                </a:lnTo>
                <a:lnTo>
                  <a:pt x="15420217" y="6913621"/>
                </a:lnTo>
                <a:lnTo>
                  <a:pt x="0" y="69136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09101"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28477" y="0"/>
            <a:ext cx="14238185" cy="11556969"/>
            <a:chOff x="0" y="0"/>
            <a:chExt cx="18984247" cy="154092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984213" cy="15409290"/>
            </a:xfrm>
            <a:custGeom>
              <a:avLst/>
              <a:gdLst/>
              <a:ahLst/>
              <a:cxnLst/>
              <a:rect l="l" t="t" r="r" b="b"/>
              <a:pathLst>
                <a:path w="18984213" h="15409290">
                  <a:moveTo>
                    <a:pt x="0" y="0"/>
                  </a:moveTo>
                  <a:lnTo>
                    <a:pt x="18984213" y="0"/>
                  </a:lnTo>
                  <a:lnTo>
                    <a:pt x="18984213" y="15409290"/>
                  </a:lnTo>
                  <a:lnTo>
                    <a:pt x="0" y="154092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4" name="Freeform 4"/>
          <p:cNvSpPr/>
          <p:nvPr/>
        </p:nvSpPr>
        <p:spPr>
          <a:xfrm>
            <a:off x="1228315" y="2321674"/>
            <a:ext cx="15420217" cy="6913620"/>
          </a:xfrm>
          <a:custGeom>
            <a:avLst/>
            <a:gdLst/>
            <a:ahLst/>
            <a:cxnLst/>
            <a:rect l="l" t="t" r="r" b="b"/>
            <a:pathLst>
              <a:path w="15420217" h="6913620">
                <a:moveTo>
                  <a:pt x="0" y="0"/>
                </a:moveTo>
                <a:lnTo>
                  <a:pt x="15420217" y="0"/>
                </a:lnTo>
                <a:lnTo>
                  <a:pt x="15420217" y="6913621"/>
                </a:lnTo>
                <a:lnTo>
                  <a:pt x="0" y="69136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09101"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28477" y="0"/>
            <a:ext cx="14238185" cy="11556969"/>
            <a:chOff x="0" y="0"/>
            <a:chExt cx="18984247" cy="154092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984213" cy="15409290"/>
            </a:xfrm>
            <a:custGeom>
              <a:avLst/>
              <a:gdLst/>
              <a:ahLst/>
              <a:cxnLst/>
              <a:rect l="l" t="t" r="r" b="b"/>
              <a:pathLst>
                <a:path w="18984213" h="15409290">
                  <a:moveTo>
                    <a:pt x="0" y="0"/>
                  </a:moveTo>
                  <a:lnTo>
                    <a:pt x="18984213" y="0"/>
                  </a:lnTo>
                  <a:lnTo>
                    <a:pt x="18984213" y="15409290"/>
                  </a:lnTo>
                  <a:lnTo>
                    <a:pt x="0" y="154092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392064" y="1768475"/>
            <a:ext cx="4055463" cy="57150"/>
            <a:chOff x="0" y="0"/>
            <a:chExt cx="5407284" cy="76200"/>
          </a:xfrm>
        </p:grpSpPr>
        <p:sp>
          <p:nvSpPr>
            <p:cNvPr id="5" name="Freeform 5"/>
            <p:cNvSpPr/>
            <p:nvPr/>
          </p:nvSpPr>
          <p:spPr>
            <a:xfrm>
              <a:off x="25273" y="0"/>
              <a:ext cx="5356733" cy="76200"/>
            </a:xfrm>
            <a:custGeom>
              <a:avLst/>
              <a:gdLst/>
              <a:ahLst/>
              <a:cxnLst/>
              <a:rect l="l" t="t" r="r" b="b"/>
              <a:pathLst>
                <a:path w="5356733" h="76200">
                  <a:moveTo>
                    <a:pt x="0" y="25400"/>
                  </a:moveTo>
                  <a:lnTo>
                    <a:pt x="5356479" y="0"/>
                  </a:lnTo>
                  <a:lnTo>
                    <a:pt x="5356733" y="50800"/>
                  </a:lnTo>
                  <a:lnTo>
                    <a:pt x="254" y="762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6" name="Freeform 6"/>
          <p:cNvSpPr/>
          <p:nvPr/>
        </p:nvSpPr>
        <p:spPr>
          <a:xfrm>
            <a:off x="2360629" y="1987550"/>
            <a:ext cx="13566741" cy="7817835"/>
          </a:xfrm>
          <a:custGeom>
            <a:avLst/>
            <a:gdLst/>
            <a:ahLst/>
            <a:cxnLst/>
            <a:rect l="l" t="t" r="r" b="b"/>
            <a:pathLst>
              <a:path w="13566741" h="7817835">
                <a:moveTo>
                  <a:pt x="0" y="0"/>
                </a:moveTo>
                <a:lnTo>
                  <a:pt x="13566742" y="0"/>
                </a:lnTo>
                <a:lnTo>
                  <a:pt x="13566742" y="7817835"/>
                </a:lnTo>
                <a:lnTo>
                  <a:pt x="0" y="78178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TextBox 7"/>
          <p:cNvSpPr txBox="1"/>
          <p:nvPr/>
        </p:nvSpPr>
        <p:spPr>
          <a:xfrm>
            <a:off x="372023" y="885825"/>
            <a:ext cx="6419444" cy="882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4999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2.sorunun cevabı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9238" b="-9238"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2325412" y="-271058"/>
            <a:ext cx="7032405" cy="4972496"/>
            <a:chOff x="0" y="0"/>
            <a:chExt cx="9376540" cy="662999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376537" cy="6630035"/>
            </a:xfrm>
            <a:custGeom>
              <a:avLst/>
              <a:gdLst/>
              <a:ahLst/>
              <a:cxnLst/>
              <a:rect l="l" t="t" r="r" b="b"/>
              <a:pathLst>
                <a:path w="9376537" h="6630035">
                  <a:moveTo>
                    <a:pt x="0" y="0"/>
                  </a:moveTo>
                  <a:lnTo>
                    <a:pt x="9376537" y="0"/>
                  </a:lnTo>
                  <a:lnTo>
                    <a:pt x="9376537" y="6630035"/>
                  </a:lnTo>
                  <a:lnTo>
                    <a:pt x="0" y="66300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7" b="-6"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250113" y="6780623"/>
            <a:ext cx="6525244" cy="1190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07"/>
              </a:lnSpc>
            </a:pPr>
            <a:r>
              <a:rPr lang="en-US" sz="8997" spc="-403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Teşekkürler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9733106" y="1569609"/>
            <a:ext cx="11581825" cy="8442607"/>
            <a:chOff x="0" y="0"/>
            <a:chExt cx="15442433" cy="112568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442437" cy="11256772"/>
            </a:xfrm>
            <a:custGeom>
              <a:avLst/>
              <a:gdLst/>
              <a:ahLst/>
              <a:cxnLst/>
              <a:rect l="l" t="t" r="r" b="b"/>
              <a:pathLst>
                <a:path w="15442437" h="11256772">
                  <a:moveTo>
                    <a:pt x="0" y="0"/>
                  </a:moveTo>
                  <a:lnTo>
                    <a:pt x="15442437" y="0"/>
                  </a:lnTo>
                  <a:lnTo>
                    <a:pt x="15442437" y="11256772"/>
                  </a:lnTo>
                  <a:lnTo>
                    <a:pt x="0" y="112567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5674" b="-5675"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4" name="Freeform 4"/>
          <p:cNvSpPr/>
          <p:nvPr/>
        </p:nvSpPr>
        <p:spPr>
          <a:xfrm>
            <a:off x="16677041" y="1028700"/>
            <a:ext cx="582259" cy="582259"/>
          </a:xfrm>
          <a:custGeom>
            <a:avLst/>
            <a:gdLst/>
            <a:ahLst/>
            <a:cxnLst/>
            <a:rect l="l" t="t" r="r" b="b"/>
            <a:pathLst>
              <a:path w="582259" h="582259">
                <a:moveTo>
                  <a:pt x="0" y="0"/>
                </a:moveTo>
                <a:lnTo>
                  <a:pt x="582259" y="0"/>
                </a:lnTo>
                <a:lnTo>
                  <a:pt x="582259" y="582259"/>
                </a:lnTo>
                <a:lnTo>
                  <a:pt x="0" y="5822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>
            <a:off x="-176268" y="-168088"/>
            <a:ext cx="2192787" cy="1200053"/>
          </a:xfrm>
          <a:custGeom>
            <a:avLst/>
            <a:gdLst/>
            <a:ahLst/>
            <a:cxnLst/>
            <a:rect l="l" t="t" r="r" b="b"/>
            <a:pathLst>
              <a:path w="2192787" h="1200053">
                <a:moveTo>
                  <a:pt x="0" y="0"/>
                </a:moveTo>
                <a:lnTo>
                  <a:pt x="2192787" y="0"/>
                </a:lnTo>
                <a:lnTo>
                  <a:pt x="2192787" y="1200053"/>
                </a:lnTo>
                <a:lnTo>
                  <a:pt x="0" y="12000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229" b="-229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757234" y="1768137"/>
            <a:ext cx="5146996" cy="136640"/>
          </a:xfrm>
          <a:custGeom>
            <a:avLst/>
            <a:gdLst/>
            <a:ahLst/>
            <a:cxnLst/>
            <a:rect l="l" t="t" r="r" b="b"/>
            <a:pathLst>
              <a:path w="5146996" h="136640">
                <a:moveTo>
                  <a:pt x="0" y="0"/>
                </a:moveTo>
                <a:lnTo>
                  <a:pt x="5146996" y="0"/>
                </a:lnTo>
                <a:lnTo>
                  <a:pt x="5146996" y="136639"/>
                </a:lnTo>
                <a:lnTo>
                  <a:pt x="0" y="13663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16095213" y="9213462"/>
            <a:ext cx="2192787" cy="1200053"/>
          </a:xfrm>
          <a:custGeom>
            <a:avLst/>
            <a:gdLst/>
            <a:ahLst/>
            <a:cxnLst/>
            <a:rect l="l" t="t" r="r" b="b"/>
            <a:pathLst>
              <a:path w="2192787" h="1200053">
                <a:moveTo>
                  <a:pt x="0" y="0"/>
                </a:moveTo>
                <a:lnTo>
                  <a:pt x="2192787" y="0"/>
                </a:lnTo>
                <a:lnTo>
                  <a:pt x="2192787" y="1200053"/>
                </a:lnTo>
                <a:lnTo>
                  <a:pt x="0" y="12000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229" b="-229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TextBox 8"/>
          <p:cNvSpPr txBox="1"/>
          <p:nvPr/>
        </p:nvSpPr>
        <p:spPr>
          <a:xfrm>
            <a:off x="0" y="709597"/>
            <a:ext cx="7837715" cy="1195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08"/>
              </a:lnSpc>
              <a:spcBef>
                <a:spcPct val="0"/>
              </a:spcBef>
            </a:pPr>
            <a:r>
              <a:rPr lang="en-US" sz="6791" b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HATIRLAYALIM</a:t>
            </a:r>
          </a:p>
        </p:txBody>
      </p:sp>
      <p:sp>
        <p:nvSpPr>
          <p:cNvPr id="9" name="Freeform 9"/>
          <p:cNvSpPr/>
          <p:nvPr/>
        </p:nvSpPr>
        <p:spPr>
          <a:xfrm>
            <a:off x="-1375647" y="9071841"/>
            <a:ext cx="2192787" cy="1200053"/>
          </a:xfrm>
          <a:custGeom>
            <a:avLst/>
            <a:gdLst/>
            <a:ahLst/>
            <a:cxnLst/>
            <a:rect l="l" t="t" r="r" b="b"/>
            <a:pathLst>
              <a:path w="2192787" h="1200053">
                <a:moveTo>
                  <a:pt x="0" y="0"/>
                </a:moveTo>
                <a:lnTo>
                  <a:pt x="2192787" y="0"/>
                </a:lnTo>
                <a:lnTo>
                  <a:pt x="2192787" y="1200053"/>
                </a:lnTo>
                <a:lnTo>
                  <a:pt x="0" y="12000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229" b="-229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0" name="Freeform 10"/>
          <p:cNvSpPr/>
          <p:nvPr/>
        </p:nvSpPr>
        <p:spPr>
          <a:xfrm>
            <a:off x="2892956" y="2952674"/>
            <a:ext cx="12572721" cy="2609861"/>
          </a:xfrm>
          <a:custGeom>
            <a:avLst/>
            <a:gdLst/>
            <a:ahLst/>
            <a:cxnLst/>
            <a:rect l="l" t="t" r="r" b="b"/>
            <a:pathLst>
              <a:path w="12572721" h="2609861">
                <a:moveTo>
                  <a:pt x="0" y="0"/>
                </a:moveTo>
                <a:lnTo>
                  <a:pt x="12572721" y="0"/>
                </a:lnTo>
                <a:lnTo>
                  <a:pt x="12572721" y="2609861"/>
                </a:lnTo>
                <a:lnTo>
                  <a:pt x="0" y="260986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>
          <a:xfrm rot="8841540" flipH="1">
            <a:off x="9970905" y="2918678"/>
            <a:ext cx="3567306" cy="3979753"/>
          </a:xfrm>
          <a:custGeom>
            <a:avLst/>
            <a:gdLst/>
            <a:ahLst/>
            <a:cxnLst/>
            <a:rect l="l" t="t" r="r" b="b"/>
            <a:pathLst>
              <a:path w="3567306" h="3979753">
                <a:moveTo>
                  <a:pt x="3567306" y="0"/>
                </a:moveTo>
                <a:lnTo>
                  <a:pt x="0" y="0"/>
                </a:lnTo>
                <a:lnTo>
                  <a:pt x="0" y="3979753"/>
                </a:lnTo>
                <a:lnTo>
                  <a:pt x="3567306" y="3979753"/>
                </a:lnTo>
                <a:lnTo>
                  <a:pt x="3567306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2" name="Freeform 12"/>
          <p:cNvSpPr/>
          <p:nvPr/>
        </p:nvSpPr>
        <p:spPr>
          <a:xfrm rot="7321742">
            <a:off x="2749776" y="4708437"/>
            <a:ext cx="2784394" cy="3106322"/>
          </a:xfrm>
          <a:custGeom>
            <a:avLst/>
            <a:gdLst/>
            <a:ahLst/>
            <a:cxnLst/>
            <a:rect l="l" t="t" r="r" b="b"/>
            <a:pathLst>
              <a:path w="2784394" h="3106322">
                <a:moveTo>
                  <a:pt x="0" y="0"/>
                </a:moveTo>
                <a:lnTo>
                  <a:pt x="2784394" y="0"/>
                </a:lnTo>
                <a:lnTo>
                  <a:pt x="2784394" y="3106322"/>
                </a:lnTo>
                <a:lnTo>
                  <a:pt x="0" y="310632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3" name="TextBox 13"/>
          <p:cNvSpPr txBox="1"/>
          <p:nvPr/>
        </p:nvSpPr>
        <p:spPr>
          <a:xfrm>
            <a:off x="868495" y="1986452"/>
            <a:ext cx="15155040" cy="62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900"/>
              </a:lnSpc>
              <a:spcBef>
                <a:spcPct val="0"/>
              </a:spcBef>
            </a:pPr>
            <a:r>
              <a:rPr lang="en-US" sz="3500" b="1" i="1" u="sng" dirty="0">
                <a:solidFill>
                  <a:srgbClr val="061C5B"/>
                </a:solidFill>
                <a:latin typeface="Arimo Bold Italics"/>
                <a:ea typeface="Arimo Bold Italics"/>
                <a:cs typeface="Arimo Bold Italics"/>
                <a:sym typeface="Arimo Bold Italics"/>
              </a:rPr>
              <a:t>for:</a:t>
            </a:r>
            <a:r>
              <a:rPr lang="en-US" sz="35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5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Belirli</a:t>
            </a:r>
            <a:r>
              <a:rPr lang="en-US" sz="35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5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bir</a:t>
            </a:r>
            <a:r>
              <a:rPr lang="en-US" sz="35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5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sayı</a:t>
            </a:r>
            <a:r>
              <a:rPr lang="en-US" sz="35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5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veya</a:t>
            </a:r>
            <a:r>
              <a:rPr lang="en-US" sz="35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5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liste</a:t>
            </a:r>
            <a:r>
              <a:rPr lang="en-US" sz="35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5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üzerinden</a:t>
            </a:r>
            <a:r>
              <a:rPr lang="en-US" sz="35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5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tekrar</a:t>
            </a:r>
            <a:r>
              <a:rPr lang="en-US" sz="35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5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eden</a:t>
            </a:r>
            <a:r>
              <a:rPr lang="en-US" sz="35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5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döngüyü</a:t>
            </a:r>
            <a:r>
              <a:rPr lang="en-US" sz="35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5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belirtir</a:t>
            </a:r>
            <a:r>
              <a:rPr lang="en-US" sz="35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. </a:t>
            </a:r>
          </a:p>
        </p:txBody>
      </p:sp>
      <p:sp>
        <p:nvSpPr>
          <p:cNvPr id="14" name="Freeform 14"/>
          <p:cNvSpPr/>
          <p:nvPr/>
        </p:nvSpPr>
        <p:spPr>
          <a:xfrm rot="-373174" flipH="1">
            <a:off x="758612" y="2366202"/>
            <a:ext cx="2179461" cy="2431448"/>
          </a:xfrm>
          <a:custGeom>
            <a:avLst/>
            <a:gdLst/>
            <a:ahLst/>
            <a:cxnLst/>
            <a:rect l="l" t="t" r="r" b="b"/>
            <a:pathLst>
              <a:path w="2179461" h="2431448">
                <a:moveTo>
                  <a:pt x="2179461" y="0"/>
                </a:moveTo>
                <a:lnTo>
                  <a:pt x="0" y="0"/>
                </a:lnTo>
                <a:lnTo>
                  <a:pt x="0" y="2431448"/>
                </a:lnTo>
                <a:lnTo>
                  <a:pt x="2179461" y="2431448"/>
                </a:lnTo>
                <a:lnTo>
                  <a:pt x="2179461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5" name="Freeform 15"/>
          <p:cNvSpPr/>
          <p:nvPr/>
        </p:nvSpPr>
        <p:spPr>
          <a:xfrm>
            <a:off x="10104172" y="5905435"/>
            <a:ext cx="2279090" cy="2479103"/>
          </a:xfrm>
          <a:custGeom>
            <a:avLst/>
            <a:gdLst/>
            <a:ahLst/>
            <a:cxnLst/>
            <a:rect l="l" t="t" r="r" b="b"/>
            <a:pathLst>
              <a:path w="2279090" h="2479103">
                <a:moveTo>
                  <a:pt x="0" y="0"/>
                </a:moveTo>
                <a:lnTo>
                  <a:pt x="2279090" y="0"/>
                </a:lnTo>
                <a:lnTo>
                  <a:pt x="2279090" y="2479103"/>
                </a:lnTo>
                <a:lnTo>
                  <a:pt x="0" y="2479103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r="-32422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6" name="TextBox 16"/>
          <p:cNvSpPr txBox="1"/>
          <p:nvPr/>
        </p:nvSpPr>
        <p:spPr>
          <a:xfrm>
            <a:off x="2430314" y="7942649"/>
            <a:ext cx="8813403" cy="1863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900"/>
              </a:lnSpc>
              <a:spcBef>
                <a:spcPct val="0"/>
              </a:spcBef>
            </a:pPr>
            <a:r>
              <a:rPr lang="en-US" sz="3500" b="1" i="1" u="sng" dirty="0" err="1">
                <a:solidFill>
                  <a:srgbClr val="061C5B"/>
                </a:solidFill>
                <a:latin typeface="Arimo Bold Italics"/>
                <a:ea typeface="Arimo Bold Italics"/>
                <a:cs typeface="Arimo Bold Italics"/>
                <a:sym typeface="Arimo Bold Italics"/>
              </a:rPr>
              <a:t>eleman</a:t>
            </a:r>
            <a:r>
              <a:rPr lang="en-US" sz="3500" b="1" i="1" u="sng" dirty="0">
                <a:solidFill>
                  <a:srgbClr val="061C5B"/>
                </a:solidFill>
                <a:latin typeface="Arimo Bold Italics"/>
                <a:ea typeface="Arimo Bold Italics"/>
                <a:cs typeface="Arimo Bold Italics"/>
                <a:sym typeface="Arimo Bold Italics"/>
              </a:rPr>
              <a:t>:</a:t>
            </a:r>
            <a:r>
              <a:rPr lang="en-US" sz="35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Her </a:t>
            </a:r>
            <a:r>
              <a:rPr lang="en-US" sz="35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döngü</a:t>
            </a:r>
            <a:r>
              <a:rPr lang="en-US" sz="35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5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iterasyonunda</a:t>
            </a:r>
            <a:r>
              <a:rPr lang="en-US" sz="35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5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koleksiyonun</a:t>
            </a:r>
            <a:r>
              <a:rPr lang="en-US" sz="35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5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bir</a:t>
            </a:r>
            <a:r>
              <a:rPr lang="en-US" sz="35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5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elemanını</a:t>
            </a:r>
            <a:r>
              <a:rPr lang="en-US" sz="35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5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temsil</a:t>
            </a:r>
            <a:r>
              <a:rPr lang="en-US" sz="35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5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eder</a:t>
            </a:r>
            <a:r>
              <a:rPr lang="en-US" sz="35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. Bu </a:t>
            </a:r>
            <a:r>
              <a:rPr lang="en-US" sz="35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örnekteki</a:t>
            </a:r>
            <a:r>
              <a:rPr lang="en-US" sz="35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5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meyve</a:t>
            </a:r>
            <a:r>
              <a:rPr lang="en-US" sz="35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5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gibi</a:t>
            </a:r>
            <a:endParaRPr lang="en-US" sz="3500" b="1" dirty="0">
              <a:solidFill>
                <a:srgbClr val="061C5B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3461844" y="5638043"/>
            <a:ext cx="4348494" cy="4340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900"/>
              </a:lnSpc>
              <a:spcBef>
                <a:spcPct val="0"/>
              </a:spcBef>
            </a:pPr>
            <a:r>
              <a:rPr lang="en-US" sz="3500" b="1" i="1" u="sng" dirty="0" err="1">
                <a:solidFill>
                  <a:srgbClr val="061C5B"/>
                </a:solidFill>
                <a:latin typeface="Arimo Bold Italics"/>
                <a:ea typeface="Arimo Bold Italics"/>
                <a:cs typeface="Arimo Bold Italics"/>
                <a:sym typeface="Arimo Bold Italics"/>
              </a:rPr>
              <a:t>koleksiyon</a:t>
            </a:r>
            <a:r>
              <a:rPr lang="en-US" sz="3500" b="1" i="1" u="sng" dirty="0">
                <a:solidFill>
                  <a:srgbClr val="061C5B"/>
                </a:solidFill>
                <a:latin typeface="Arimo Bold Italics"/>
                <a:ea typeface="Arimo Bold Italics"/>
                <a:cs typeface="Arimo Bold Italics"/>
                <a:sym typeface="Arimo Bold Italics"/>
              </a:rPr>
              <a:t>: </a:t>
            </a:r>
            <a:r>
              <a:rPr lang="en-US" sz="35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Üzerinde</a:t>
            </a:r>
            <a:r>
              <a:rPr lang="en-US" sz="35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5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döngü</a:t>
            </a:r>
            <a:r>
              <a:rPr lang="en-US" sz="35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5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yapılacak</a:t>
            </a:r>
            <a:r>
              <a:rPr lang="en-US" sz="35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5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olan</a:t>
            </a:r>
            <a:r>
              <a:rPr lang="en-US" sz="35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5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veri</a:t>
            </a:r>
            <a:r>
              <a:rPr lang="en-US" sz="35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5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yapısıdır</a:t>
            </a:r>
            <a:r>
              <a:rPr lang="en-US" sz="35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. Bu </a:t>
            </a:r>
            <a:r>
              <a:rPr lang="en-US" sz="35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bir</a:t>
            </a:r>
            <a:r>
              <a:rPr lang="en-US" sz="35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5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liste</a:t>
            </a:r>
            <a:r>
              <a:rPr lang="en-US" sz="35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, tuple, set </a:t>
            </a:r>
            <a:r>
              <a:rPr lang="en-US" sz="35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veya</a:t>
            </a:r>
            <a:r>
              <a:rPr lang="en-US" sz="35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string </a:t>
            </a:r>
            <a:r>
              <a:rPr lang="en-US" sz="35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olabilir.Bu</a:t>
            </a:r>
            <a:r>
              <a:rPr lang="en-US" sz="35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5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örnekteki</a:t>
            </a:r>
            <a:r>
              <a:rPr lang="en-US" sz="35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5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liste</a:t>
            </a:r>
            <a:r>
              <a:rPr lang="en-US" sz="35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5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gibi</a:t>
            </a:r>
            <a:endParaRPr lang="en-US" sz="3500" b="1" dirty="0">
              <a:solidFill>
                <a:srgbClr val="061C5B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9733106" y="1569609"/>
            <a:ext cx="11581825" cy="8442607"/>
            <a:chOff x="0" y="0"/>
            <a:chExt cx="15442433" cy="112568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442437" cy="11256772"/>
            </a:xfrm>
            <a:custGeom>
              <a:avLst/>
              <a:gdLst/>
              <a:ahLst/>
              <a:cxnLst/>
              <a:rect l="l" t="t" r="r" b="b"/>
              <a:pathLst>
                <a:path w="15442437" h="11256772">
                  <a:moveTo>
                    <a:pt x="0" y="0"/>
                  </a:moveTo>
                  <a:lnTo>
                    <a:pt x="15442437" y="0"/>
                  </a:lnTo>
                  <a:lnTo>
                    <a:pt x="15442437" y="11256772"/>
                  </a:lnTo>
                  <a:lnTo>
                    <a:pt x="0" y="112567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5674" b="-5675"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4" name="Freeform 4"/>
          <p:cNvSpPr/>
          <p:nvPr/>
        </p:nvSpPr>
        <p:spPr>
          <a:xfrm>
            <a:off x="16677041" y="1028700"/>
            <a:ext cx="582259" cy="582259"/>
          </a:xfrm>
          <a:custGeom>
            <a:avLst/>
            <a:gdLst/>
            <a:ahLst/>
            <a:cxnLst/>
            <a:rect l="l" t="t" r="r" b="b"/>
            <a:pathLst>
              <a:path w="582259" h="582259">
                <a:moveTo>
                  <a:pt x="0" y="0"/>
                </a:moveTo>
                <a:lnTo>
                  <a:pt x="582259" y="0"/>
                </a:lnTo>
                <a:lnTo>
                  <a:pt x="582259" y="582259"/>
                </a:lnTo>
                <a:lnTo>
                  <a:pt x="0" y="5822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>
            <a:off x="-176268" y="-168088"/>
            <a:ext cx="2192787" cy="1200053"/>
          </a:xfrm>
          <a:custGeom>
            <a:avLst/>
            <a:gdLst/>
            <a:ahLst/>
            <a:cxnLst/>
            <a:rect l="l" t="t" r="r" b="b"/>
            <a:pathLst>
              <a:path w="2192787" h="1200053">
                <a:moveTo>
                  <a:pt x="0" y="0"/>
                </a:moveTo>
                <a:lnTo>
                  <a:pt x="2192787" y="0"/>
                </a:lnTo>
                <a:lnTo>
                  <a:pt x="2192787" y="1200053"/>
                </a:lnTo>
                <a:lnTo>
                  <a:pt x="0" y="12000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229" b="-229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757234" y="1768137"/>
            <a:ext cx="5146996" cy="136640"/>
          </a:xfrm>
          <a:custGeom>
            <a:avLst/>
            <a:gdLst/>
            <a:ahLst/>
            <a:cxnLst/>
            <a:rect l="l" t="t" r="r" b="b"/>
            <a:pathLst>
              <a:path w="5146996" h="136640">
                <a:moveTo>
                  <a:pt x="0" y="0"/>
                </a:moveTo>
                <a:lnTo>
                  <a:pt x="5146996" y="0"/>
                </a:lnTo>
                <a:lnTo>
                  <a:pt x="5146996" y="136639"/>
                </a:lnTo>
                <a:lnTo>
                  <a:pt x="0" y="13663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16095213" y="9213462"/>
            <a:ext cx="2192787" cy="1200053"/>
          </a:xfrm>
          <a:custGeom>
            <a:avLst/>
            <a:gdLst/>
            <a:ahLst/>
            <a:cxnLst/>
            <a:rect l="l" t="t" r="r" b="b"/>
            <a:pathLst>
              <a:path w="2192787" h="1200053">
                <a:moveTo>
                  <a:pt x="0" y="0"/>
                </a:moveTo>
                <a:lnTo>
                  <a:pt x="2192787" y="0"/>
                </a:lnTo>
                <a:lnTo>
                  <a:pt x="2192787" y="1200053"/>
                </a:lnTo>
                <a:lnTo>
                  <a:pt x="0" y="12000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229" b="-229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TextBox 8"/>
          <p:cNvSpPr txBox="1"/>
          <p:nvPr/>
        </p:nvSpPr>
        <p:spPr>
          <a:xfrm>
            <a:off x="0" y="709597"/>
            <a:ext cx="7837715" cy="1195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08"/>
              </a:lnSpc>
              <a:spcBef>
                <a:spcPct val="0"/>
              </a:spcBef>
            </a:pPr>
            <a:r>
              <a:rPr lang="en-US" sz="6791" b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HATIRLAYALIM</a:t>
            </a:r>
          </a:p>
        </p:txBody>
      </p:sp>
      <p:sp>
        <p:nvSpPr>
          <p:cNvPr id="9" name="Freeform 9"/>
          <p:cNvSpPr/>
          <p:nvPr/>
        </p:nvSpPr>
        <p:spPr>
          <a:xfrm>
            <a:off x="-1375647" y="9071841"/>
            <a:ext cx="2192787" cy="1200053"/>
          </a:xfrm>
          <a:custGeom>
            <a:avLst/>
            <a:gdLst/>
            <a:ahLst/>
            <a:cxnLst/>
            <a:rect l="l" t="t" r="r" b="b"/>
            <a:pathLst>
              <a:path w="2192787" h="1200053">
                <a:moveTo>
                  <a:pt x="0" y="0"/>
                </a:moveTo>
                <a:lnTo>
                  <a:pt x="2192787" y="0"/>
                </a:lnTo>
                <a:lnTo>
                  <a:pt x="2192787" y="1200053"/>
                </a:lnTo>
                <a:lnTo>
                  <a:pt x="0" y="12000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229" b="-229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0" name="TextBox 10"/>
          <p:cNvSpPr txBox="1"/>
          <p:nvPr/>
        </p:nvSpPr>
        <p:spPr>
          <a:xfrm>
            <a:off x="971502" y="2547561"/>
            <a:ext cx="16588985" cy="1244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900"/>
              </a:lnSpc>
              <a:spcBef>
                <a:spcPct val="0"/>
              </a:spcBef>
            </a:pPr>
            <a:r>
              <a:rPr lang="en-US" sz="3500" b="1" i="1" u="sng" dirty="0">
                <a:solidFill>
                  <a:srgbClr val="061C5B"/>
                </a:solidFill>
                <a:latin typeface="Arimo Bold Italics"/>
                <a:ea typeface="Arimo Bold Italics"/>
                <a:cs typeface="Arimo Bold Italics"/>
                <a:sym typeface="Arimo Bold Italics"/>
              </a:rPr>
              <a:t>While: </a:t>
            </a:r>
            <a:r>
              <a:rPr lang="en-US" sz="3500" b="1" i="1" u="sng" dirty="0" err="1">
                <a:solidFill>
                  <a:srgbClr val="061C5B"/>
                </a:solidFill>
                <a:latin typeface="Arimo Bold Italics"/>
                <a:ea typeface="Arimo Bold Italics"/>
                <a:cs typeface="Arimo Bold Italics"/>
                <a:sym typeface="Arimo Bold Italics"/>
              </a:rPr>
              <a:t>K</a:t>
            </a:r>
            <a:r>
              <a:rPr lang="en-US" sz="35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oşul</a:t>
            </a:r>
            <a:r>
              <a:rPr lang="en-US" sz="35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5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Kontrolü</a:t>
            </a:r>
            <a:r>
              <a:rPr lang="en-US" sz="35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5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yapar</a:t>
            </a:r>
            <a:r>
              <a:rPr lang="en-US" sz="35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. while </a:t>
            </a:r>
            <a:r>
              <a:rPr lang="en-US" sz="35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döngüsü</a:t>
            </a:r>
            <a:r>
              <a:rPr lang="en-US" sz="35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, </a:t>
            </a:r>
            <a:r>
              <a:rPr lang="en-US" sz="35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devamındaki</a:t>
            </a:r>
            <a:r>
              <a:rPr lang="en-US" sz="35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5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değerin</a:t>
            </a:r>
            <a:r>
              <a:rPr lang="en-US" sz="35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5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sağlanıp</a:t>
            </a:r>
            <a:r>
              <a:rPr lang="en-US" sz="35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5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sağlanmadığına</a:t>
            </a:r>
            <a:r>
              <a:rPr lang="en-US" sz="35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5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bakar</a:t>
            </a:r>
            <a:r>
              <a:rPr lang="en-US" sz="35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5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ve</a:t>
            </a:r>
            <a:r>
              <a:rPr lang="en-US" sz="35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5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sağlandığı</a:t>
            </a:r>
            <a:r>
              <a:rPr lang="en-US" sz="35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5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sürece</a:t>
            </a:r>
            <a:r>
              <a:rPr lang="en-US" sz="35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5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psrogramı</a:t>
            </a:r>
            <a:r>
              <a:rPr lang="en-US" sz="35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5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devam</a:t>
            </a:r>
            <a:r>
              <a:rPr lang="en-US" sz="35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5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ettirir</a:t>
            </a:r>
            <a:r>
              <a:rPr lang="en-US" sz="35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.</a:t>
            </a:r>
          </a:p>
        </p:txBody>
      </p:sp>
      <p:sp>
        <p:nvSpPr>
          <p:cNvPr id="11" name="Freeform 11"/>
          <p:cNvSpPr/>
          <p:nvPr/>
        </p:nvSpPr>
        <p:spPr>
          <a:xfrm>
            <a:off x="2909963" y="4102232"/>
            <a:ext cx="12744720" cy="2613879"/>
          </a:xfrm>
          <a:custGeom>
            <a:avLst/>
            <a:gdLst/>
            <a:ahLst/>
            <a:cxnLst/>
            <a:rect l="l" t="t" r="r" b="b"/>
            <a:pathLst>
              <a:path w="12744720" h="2613879">
                <a:moveTo>
                  <a:pt x="0" y="0"/>
                </a:moveTo>
                <a:lnTo>
                  <a:pt x="12744720" y="0"/>
                </a:lnTo>
                <a:lnTo>
                  <a:pt x="12744720" y="2613879"/>
                </a:lnTo>
                <a:lnTo>
                  <a:pt x="0" y="261387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b="-12345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2" name="Freeform 12"/>
          <p:cNvSpPr/>
          <p:nvPr/>
        </p:nvSpPr>
        <p:spPr>
          <a:xfrm rot="8532190">
            <a:off x="2007163" y="6231965"/>
            <a:ext cx="2784394" cy="3106322"/>
          </a:xfrm>
          <a:custGeom>
            <a:avLst/>
            <a:gdLst/>
            <a:ahLst/>
            <a:cxnLst/>
            <a:rect l="l" t="t" r="r" b="b"/>
            <a:pathLst>
              <a:path w="2784394" h="3106322">
                <a:moveTo>
                  <a:pt x="0" y="0"/>
                </a:moveTo>
                <a:lnTo>
                  <a:pt x="2784394" y="0"/>
                </a:lnTo>
                <a:lnTo>
                  <a:pt x="2784394" y="3106322"/>
                </a:lnTo>
                <a:lnTo>
                  <a:pt x="0" y="310632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3" name="TextBox 13"/>
          <p:cNvSpPr txBox="1"/>
          <p:nvPr/>
        </p:nvSpPr>
        <p:spPr>
          <a:xfrm>
            <a:off x="3607178" y="8401916"/>
            <a:ext cx="12224803" cy="1244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900"/>
              </a:lnSpc>
              <a:spcBef>
                <a:spcPct val="0"/>
              </a:spcBef>
            </a:pPr>
            <a:r>
              <a:rPr lang="en-US" sz="3500" b="1" i="1" u="sng">
                <a:solidFill>
                  <a:srgbClr val="061C5B"/>
                </a:solidFill>
                <a:latin typeface="Arimo Bold Italics"/>
                <a:ea typeface="Arimo Bold Italics"/>
                <a:cs typeface="Arimo Bold Italics"/>
                <a:sym typeface="Arimo Bold Italics"/>
              </a:rPr>
              <a:t>Kod Bloğu: </a:t>
            </a:r>
            <a:r>
              <a:rPr lang="en-US" sz="3500" b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Koşul doğru olduğunda sayi değişkeninin mevcut değeri ekrana yazdırılır ve sayi bir artırılır.</a:t>
            </a:r>
          </a:p>
        </p:txBody>
      </p:sp>
      <p:sp>
        <p:nvSpPr>
          <p:cNvPr id="14" name="Freeform 14"/>
          <p:cNvSpPr/>
          <p:nvPr/>
        </p:nvSpPr>
        <p:spPr>
          <a:xfrm rot="-387091" flipH="1">
            <a:off x="857214" y="3602990"/>
            <a:ext cx="2179461" cy="2431448"/>
          </a:xfrm>
          <a:custGeom>
            <a:avLst/>
            <a:gdLst/>
            <a:ahLst/>
            <a:cxnLst/>
            <a:rect l="l" t="t" r="r" b="b"/>
            <a:pathLst>
              <a:path w="2179461" h="2431448">
                <a:moveTo>
                  <a:pt x="2179461" y="0"/>
                </a:moveTo>
                <a:lnTo>
                  <a:pt x="0" y="0"/>
                </a:lnTo>
                <a:lnTo>
                  <a:pt x="0" y="2431448"/>
                </a:lnTo>
                <a:lnTo>
                  <a:pt x="2179461" y="2431448"/>
                </a:lnTo>
                <a:lnTo>
                  <a:pt x="217946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7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89871" y="892864"/>
            <a:ext cx="5961657" cy="763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58"/>
              </a:lnSpc>
            </a:pPr>
            <a:r>
              <a:rPr lang="en-US" sz="5998" b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SIRA SİZDE!</a:t>
            </a:r>
          </a:p>
        </p:txBody>
      </p:sp>
      <p:sp>
        <p:nvSpPr>
          <p:cNvPr id="3" name="Freeform 3"/>
          <p:cNvSpPr/>
          <p:nvPr/>
        </p:nvSpPr>
        <p:spPr>
          <a:xfrm>
            <a:off x="489871" y="1520104"/>
            <a:ext cx="5146996" cy="136640"/>
          </a:xfrm>
          <a:custGeom>
            <a:avLst/>
            <a:gdLst/>
            <a:ahLst/>
            <a:cxnLst/>
            <a:rect l="l" t="t" r="r" b="b"/>
            <a:pathLst>
              <a:path w="5146996" h="136640">
                <a:moveTo>
                  <a:pt x="0" y="0"/>
                </a:moveTo>
                <a:lnTo>
                  <a:pt x="5146996" y="0"/>
                </a:lnTo>
                <a:lnTo>
                  <a:pt x="5146996" y="136640"/>
                </a:lnTo>
                <a:lnTo>
                  <a:pt x="0" y="1366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TextBox 4"/>
          <p:cNvSpPr txBox="1"/>
          <p:nvPr/>
        </p:nvSpPr>
        <p:spPr>
          <a:xfrm>
            <a:off x="489872" y="1682461"/>
            <a:ext cx="14171971" cy="1590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  <a:spcBef>
                <a:spcPct val="0"/>
              </a:spcBef>
            </a:pPr>
            <a:r>
              <a:rPr lang="en-US" sz="4500" b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Döngüleri kullanarak faktöriyel hesaplayan bir program yazınız.</a:t>
            </a:r>
          </a:p>
        </p:txBody>
      </p:sp>
      <p:sp>
        <p:nvSpPr>
          <p:cNvPr id="5" name="Freeform 5"/>
          <p:cNvSpPr/>
          <p:nvPr/>
        </p:nvSpPr>
        <p:spPr>
          <a:xfrm>
            <a:off x="13241172" y="-40329"/>
            <a:ext cx="5046828" cy="6008129"/>
          </a:xfrm>
          <a:custGeom>
            <a:avLst/>
            <a:gdLst/>
            <a:ahLst/>
            <a:cxnLst/>
            <a:rect l="l" t="t" r="r" b="b"/>
            <a:pathLst>
              <a:path w="5046828" h="6008129">
                <a:moveTo>
                  <a:pt x="0" y="0"/>
                </a:moveTo>
                <a:lnTo>
                  <a:pt x="5046828" y="0"/>
                </a:lnTo>
                <a:lnTo>
                  <a:pt x="5046828" y="6008129"/>
                </a:lnTo>
                <a:lnTo>
                  <a:pt x="0" y="60081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1672936" y="3706893"/>
            <a:ext cx="12693803" cy="958625"/>
          </a:xfrm>
          <a:custGeom>
            <a:avLst/>
            <a:gdLst/>
            <a:ahLst/>
            <a:cxnLst/>
            <a:rect l="l" t="t" r="r" b="b"/>
            <a:pathLst>
              <a:path w="12693803" h="958625">
                <a:moveTo>
                  <a:pt x="0" y="0"/>
                </a:moveTo>
                <a:lnTo>
                  <a:pt x="12693803" y="0"/>
                </a:lnTo>
                <a:lnTo>
                  <a:pt x="12693803" y="958625"/>
                </a:lnTo>
                <a:lnTo>
                  <a:pt x="0" y="9586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498368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1672936" y="5755807"/>
            <a:ext cx="12693803" cy="645211"/>
          </a:xfrm>
          <a:custGeom>
            <a:avLst/>
            <a:gdLst/>
            <a:ahLst/>
            <a:cxnLst/>
            <a:rect l="l" t="t" r="r" b="b"/>
            <a:pathLst>
              <a:path w="12693803" h="645211">
                <a:moveTo>
                  <a:pt x="0" y="0"/>
                </a:moveTo>
                <a:lnTo>
                  <a:pt x="12693803" y="0"/>
                </a:lnTo>
                <a:lnTo>
                  <a:pt x="12693803" y="645211"/>
                </a:lnTo>
                <a:lnTo>
                  <a:pt x="0" y="64521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438308" b="-350720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Freeform 8"/>
          <p:cNvSpPr/>
          <p:nvPr/>
        </p:nvSpPr>
        <p:spPr>
          <a:xfrm>
            <a:off x="1672936" y="4665518"/>
            <a:ext cx="12693803" cy="1090289"/>
          </a:xfrm>
          <a:custGeom>
            <a:avLst/>
            <a:gdLst/>
            <a:ahLst/>
            <a:cxnLst/>
            <a:rect l="l" t="t" r="r" b="b"/>
            <a:pathLst>
              <a:path w="12693803" h="1090289">
                <a:moveTo>
                  <a:pt x="0" y="0"/>
                </a:moveTo>
                <a:lnTo>
                  <a:pt x="12693803" y="0"/>
                </a:lnTo>
                <a:lnTo>
                  <a:pt x="12693803" y="1090289"/>
                </a:lnTo>
                <a:lnTo>
                  <a:pt x="0" y="109028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19443" b="-306665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Freeform 9"/>
          <p:cNvSpPr/>
          <p:nvPr/>
        </p:nvSpPr>
        <p:spPr>
          <a:xfrm>
            <a:off x="1672936" y="6401018"/>
            <a:ext cx="12693803" cy="582866"/>
          </a:xfrm>
          <a:custGeom>
            <a:avLst/>
            <a:gdLst/>
            <a:ahLst/>
            <a:cxnLst/>
            <a:rect l="l" t="t" r="r" b="b"/>
            <a:pathLst>
              <a:path w="12693803" h="582866">
                <a:moveTo>
                  <a:pt x="0" y="0"/>
                </a:moveTo>
                <a:lnTo>
                  <a:pt x="12693803" y="0"/>
                </a:lnTo>
                <a:lnTo>
                  <a:pt x="12693803" y="582866"/>
                </a:lnTo>
                <a:lnTo>
                  <a:pt x="0" y="58286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588589" b="-295532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0" name="Freeform 10"/>
          <p:cNvSpPr/>
          <p:nvPr/>
        </p:nvSpPr>
        <p:spPr>
          <a:xfrm>
            <a:off x="1672936" y="6983884"/>
            <a:ext cx="12693803" cy="1836266"/>
          </a:xfrm>
          <a:custGeom>
            <a:avLst/>
            <a:gdLst/>
            <a:ahLst/>
            <a:cxnLst/>
            <a:rect l="l" t="t" r="r" b="b"/>
            <a:pathLst>
              <a:path w="12693803" h="1836266">
                <a:moveTo>
                  <a:pt x="0" y="0"/>
                </a:moveTo>
                <a:lnTo>
                  <a:pt x="12693803" y="0"/>
                </a:lnTo>
                <a:lnTo>
                  <a:pt x="12693803" y="1836266"/>
                </a:lnTo>
                <a:lnTo>
                  <a:pt x="0" y="183626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210690" b="-1688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>
          <a:xfrm>
            <a:off x="-747932" y="8932168"/>
            <a:ext cx="2475607" cy="1354832"/>
          </a:xfrm>
          <a:custGeom>
            <a:avLst/>
            <a:gdLst/>
            <a:ahLst/>
            <a:cxnLst/>
            <a:rect l="l" t="t" r="r" b="b"/>
            <a:pathLst>
              <a:path w="2475607" h="1354832">
                <a:moveTo>
                  <a:pt x="0" y="0"/>
                </a:moveTo>
                <a:lnTo>
                  <a:pt x="2475607" y="0"/>
                </a:lnTo>
                <a:lnTo>
                  <a:pt x="2475607" y="1354832"/>
                </a:lnTo>
                <a:lnTo>
                  <a:pt x="0" y="13548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249" b="-249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2" name="Freeform 12"/>
          <p:cNvSpPr/>
          <p:nvPr/>
        </p:nvSpPr>
        <p:spPr>
          <a:xfrm>
            <a:off x="16445559" y="-326132"/>
            <a:ext cx="2475607" cy="1354832"/>
          </a:xfrm>
          <a:custGeom>
            <a:avLst/>
            <a:gdLst/>
            <a:ahLst/>
            <a:cxnLst/>
            <a:rect l="l" t="t" r="r" b="b"/>
            <a:pathLst>
              <a:path w="2475607" h="1354832">
                <a:moveTo>
                  <a:pt x="0" y="0"/>
                </a:moveTo>
                <a:lnTo>
                  <a:pt x="2475607" y="0"/>
                </a:lnTo>
                <a:lnTo>
                  <a:pt x="2475607" y="1354832"/>
                </a:lnTo>
                <a:lnTo>
                  <a:pt x="0" y="13548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249" b="-249"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8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7260" y="-176843"/>
            <a:ext cx="6242861" cy="10359330"/>
          </a:xfrm>
          <a:custGeom>
            <a:avLst/>
            <a:gdLst/>
            <a:ahLst/>
            <a:cxnLst/>
            <a:rect l="l" t="t" r="r" b="b"/>
            <a:pathLst>
              <a:path w="6242861" h="10359330">
                <a:moveTo>
                  <a:pt x="0" y="0"/>
                </a:moveTo>
                <a:lnTo>
                  <a:pt x="6242861" y="0"/>
                </a:lnTo>
                <a:lnTo>
                  <a:pt x="6242861" y="10359330"/>
                </a:lnTo>
                <a:lnTo>
                  <a:pt x="0" y="103593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 rot="-10800000">
            <a:off x="0" y="-4525535"/>
            <a:ext cx="2986216" cy="7030104"/>
            <a:chOff x="0" y="0"/>
            <a:chExt cx="3981621" cy="937347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981577" cy="9373489"/>
            </a:xfrm>
            <a:custGeom>
              <a:avLst/>
              <a:gdLst/>
              <a:ahLst/>
              <a:cxnLst/>
              <a:rect l="l" t="t" r="r" b="b"/>
              <a:pathLst>
                <a:path w="3981577" h="9373489">
                  <a:moveTo>
                    <a:pt x="0" y="0"/>
                  </a:moveTo>
                  <a:lnTo>
                    <a:pt x="3981577" y="0"/>
                  </a:lnTo>
                  <a:lnTo>
                    <a:pt x="3981577" y="9373489"/>
                  </a:lnTo>
                  <a:lnTo>
                    <a:pt x="0" y="93734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56901" r="-56902"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5" name="Freeform 5"/>
          <p:cNvSpPr/>
          <p:nvPr/>
        </p:nvSpPr>
        <p:spPr>
          <a:xfrm>
            <a:off x="-1375647" y="8658274"/>
            <a:ext cx="2192787" cy="1200053"/>
          </a:xfrm>
          <a:custGeom>
            <a:avLst/>
            <a:gdLst/>
            <a:ahLst/>
            <a:cxnLst/>
            <a:rect l="l" t="t" r="r" b="b"/>
            <a:pathLst>
              <a:path w="2192787" h="1200053">
                <a:moveTo>
                  <a:pt x="0" y="0"/>
                </a:moveTo>
                <a:lnTo>
                  <a:pt x="2192787" y="0"/>
                </a:lnTo>
                <a:lnTo>
                  <a:pt x="2192787" y="1200053"/>
                </a:lnTo>
                <a:lnTo>
                  <a:pt x="0" y="12000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229" b="-229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6388417" y="0"/>
            <a:ext cx="241054" cy="10287000"/>
          </a:xfrm>
          <a:custGeom>
            <a:avLst/>
            <a:gdLst/>
            <a:ahLst/>
            <a:cxnLst/>
            <a:rect l="l" t="t" r="r" b="b"/>
            <a:pathLst>
              <a:path w="241054" h="10287000">
                <a:moveTo>
                  <a:pt x="0" y="0"/>
                </a:moveTo>
                <a:lnTo>
                  <a:pt x="241054" y="0"/>
                </a:lnTo>
                <a:lnTo>
                  <a:pt x="24105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TextBox 7"/>
          <p:cNvSpPr txBox="1"/>
          <p:nvPr/>
        </p:nvSpPr>
        <p:spPr>
          <a:xfrm>
            <a:off x="6943796" y="336331"/>
            <a:ext cx="10650871" cy="12194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80"/>
              </a:lnSpc>
            </a:pPr>
            <a:r>
              <a:rPr lang="en-US" sz="4500" b="1" spc="-198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•Fonksiyonlar, bir programda tekrar kullanılabilir kod bloklarıdır.</a:t>
            </a:r>
          </a:p>
          <a:p>
            <a:pPr algn="ctr">
              <a:lnSpc>
                <a:spcPts val="5084"/>
              </a:lnSpc>
            </a:pPr>
            <a:endParaRPr lang="en-US" sz="4500" b="1" spc="-198">
              <a:solidFill>
                <a:srgbClr val="061C5B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 algn="ctr">
              <a:lnSpc>
                <a:spcPts val="5084"/>
              </a:lnSpc>
            </a:pPr>
            <a:r>
              <a:rPr lang="en-US" sz="4500" b="1" spc="-20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•Belirli bir görevi yerine getiren ve gerektiğinde çağrılabilen kod parçacığıdır.</a:t>
            </a:r>
          </a:p>
          <a:p>
            <a:pPr algn="ctr">
              <a:lnSpc>
                <a:spcPts val="5084"/>
              </a:lnSpc>
            </a:pPr>
            <a:endParaRPr lang="en-US" sz="4500" b="1" spc="-201">
              <a:solidFill>
                <a:srgbClr val="061C5B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 algn="ctr">
              <a:lnSpc>
                <a:spcPts val="5080"/>
              </a:lnSpc>
            </a:pPr>
            <a:endParaRPr lang="en-US" sz="4500" b="1" spc="-201">
              <a:solidFill>
                <a:srgbClr val="061C5B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 algn="ctr">
              <a:lnSpc>
                <a:spcPts val="5080"/>
              </a:lnSpc>
            </a:pPr>
            <a:endParaRPr lang="en-US" sz="4500" b="1" spc="-201">
              <a:solidFill>
                <a:srgbClr val="061C5B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 algn="ctr">
              <a:lnSpc>
                <a:spcPts val="5080"/>
              </a:lnSpc>
            </a:pPr>
            <a:endParaRPr lang="en-US" sz="4500" b="1" spc="-201">
              <a:solidFill>
                <a:srgbClr val="061C5B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 algn="ctr">
              <a:lnSpc>
                <a:spcPts val="5080"/>
              </a:lnSpc>
            </a:pPr>
            <a:endParaRPr lang="en-US" sz="4500" b="1" spc="-201">
              <a:solidFill>
                <a:srgbClr val="061C5B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 algn="ctr">
              <a:lnSpc>
                <a:spcPts val="5080"/>
              </a:lnSpc>
            </a:pPr>
            <a:endParaRPr lang="en-US" sz="4500" b="1" spc="-201">
              <a:solidFill>
                <a:srgbClr val="061C5B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 algn="ctr">
              <a:lnSpc>
                <a:spcPts val="5084"/>
              </a:lnSpc>
            </a:pPr>
            <a:endParaRPr lang="en-US" sz="4500" b="1" spc="-201">
              <a:solidFill>
                <a:srgbClr val="061C5B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 algn="ctr">
              <a:lnSpc>
                <a:spcPts val="5084"/>
              </a:lnSpc>
            </a:pPr>
            <a:r>
              <a:rPr lang="en-US" sz="4500" b="1" spc="-20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•Programlarımızı daha okunabilir, düzenli ve yeniden kullanılabilir hale getirmek kullanılabilir.</a:t>
            </a:r>
          </a:p>
          <a:p>
            <a:pPr algn="ctr">
              <a:lnSpc>
                <a:spcPts val="5141"/>
              </a:lnSpc>
            </a:pPr>
            <a:endParaRPr lang="en-US" sz="4500" b="1" spc="-201">
              <a:solidFill>
                <a:srgbClr val="061C5B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 algn="ctr">
              <a:lnSpc>
                <a:spcPts val="5141"/>
              </a:lnSpc>
            </a:pPr>
            <a:endParaRPr lang="en-US" sz="4500" b="1" spc="-201">
              <a:solidFill>
                <a:srgbClr val="061C5B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 algn="ctr">
              <a:lnSpc>
                <a:spcPts val="5141"/>
              </a:lnSpc>
            </a:pPr>
            <a:endParaRPr lang="en-US" sz="4500" b="1" spc="-201">
              <a:solidFill>
                <a:srgbClr val="061C5B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 algn="ctr">
              <a:lnSpc>
                <a:spcPts val="5141"/>
              </a:lnSpc>
            </a:pPr>
            <a:endParaRPr lang="en-US" sz="4500" b="1" spc="-201">
              <a:solidFill>
                <a:srgbClr val="061C5B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6161197" y="7597351"/>
            <a:ext cx="2249572" cy="5295909"/>
            <a:chOff x="0" y="0"/>
            <a:chExt cx="2999429" cy="706121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999486" cy="7061200"/>
            </a:xfrm>
            <a:custGeom>
              <a:avLst/>
              <a:gdLst/>
              <a:ahLst/>
              <a:cxnLst/>
              <a:rect l="l" t="t" r="r" b="b"/>
              <a:pathLst>
                <a:path w="2999486" h="7061200">
                  <a:moveTo>
                    <a:pt x="0" y="0"/>
                  </a:moveTo>
                  <a:lnTo>
                    <a:pt x="2999486" y="0"/>
                  </a:lnTo>
                  <a:lnTo>
                    <a:pt x="2999486" y="7061200"/>
                  </a:lnTo>
                  <a:lnTo>
                    <a:pt x="0" y="706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56899" r="-56897"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10" name="Freeform 10"/>
          <p:cNvSpPr/>
          <p:nvPr/>
        </p:nvSpPr>
        <p:spPr>
          <a:xfrm>
            <a:off x="8315129" y="3787471"/>
            <a:ext cx="7846068" cy="4120206"/>
          </a:xfrm>
          <a:custGeom>
            <a:avLst/>
            <a:gdLst/>
            <a:ahLst/>
            <a:cxnLst/>
            <a:rect l="l" t="t" r="r" b="b"/>
            <a:pathLst>
              <a:path w="7846068" h="4120206">
                <a:moveTo>
                  <a:pt x="0" y="0"/>
                </a:moveTo>
                <a:lnTo>
                  <a:pt x="7846068" y="0"/>
                </a:lnTo>
                <a:lnTo>
                  <a:pt x="7846068" y="4120206"/>
                </a:lnTo>
                <a:lnTo>
                  <a:pt x="0" y="412020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1" name="TextBox 11"/>
          <p:cNvSpPr txBox="1"/>
          <p:nvPr/>
        </p:nvSpPr>
        <p:spPr>
          <a:xfrm>
            <a:off x="141716" y="4006546"/>
            <a:ext cx="5933885" cy="2234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72"/>
              </a:lnSpc>
            </a:pPr>
            <a:r>
              <a:rPr lang="en-US" sz="9200" b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Fonksiyon Nedir?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8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83128" y="892864"/>
            <a:ext cx="4741490" cy="765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459"/>
              </a:lnSpc>
              <a:spcBef>
                <a:spcPct val="0"/>
              </a:spcBef>
            </a:pPr>
            <a:r>
              <a:rPr lang="en-US" sz="5999" b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Fonksiyonlar</a:t>
            </a:r>
          </a:p>
        </p:txBody>
      </p:sp>
      <p:sp>
        <p:nvSpPr>
          <p:cNvPr id="3" name="Freeform 3"/>
          <p:cNvSpPr/>
          <p:nvPr/>
        </p:nvSpPr>
        <p:spPr>
          <a:xfrm>
            <a:off x="489871" y="1520104"/>
            <a:ext cx="5146996" cy="136640"/>
          </a:xfrm>
          <a:custGeom>
            <a:avLst/>
            <a:gdLst/>
            <a:ahLst/>
            <a:cxnLst/>
            <a:rect l="l" t="t" r="r" b="b"/>
            <a:pathLst>
              <a:path w="5146996" h="136640">
                <a:moveTo>
                  <a:pt x="0" y="0"/>
                </a:moveTo>
                <a:lnTo>
                  <a:pt x="5146996" y="0"/>
                </a:lnTo>
                <a:lnTo>
                  <a:pt x="5146996" y="136640"/>
                </a:lnTo>
                <a:lnTo>
                  <a:pt x="0" y="1366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3338899" y="4152363"/>
            <a:ext cx="12035237" cy="1982274"/>
          </a:xfrm>
          <a:custGeom>
            <a:avLst/>
            <a:gdLst/>
            <a:ahLst/>
            <a:cxnLst/>
            <a:rect l="l" t="t" r="r" b="b"/>
            <a:pathLst>
              <a:path w="12035237" h="1982274">
                <a:moveTo>
                  <a:pt x="0" y="0"/>
                </a:moveTo>
                <a:lnTo>
                  <a:pt x="12035237" y="0"/>
                </a:lnTo>
                <a:lnTo>
                  <a:pt x="12035237" y="1982274"/>
                </a:lnTo>
                <a:lnTo>
                  <a:pt x="0" y="19822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>
            <a:off x="-747932" y="8932168"/>
            <a:ext cx="2475607" cy="1354832"/>
          </a:xfrm>
          <a:custGeom>
            <a:avLst/>
            <a:gdLst/>
            <a:ahLst/>
            <a:cxnLst/>
            <a:rect l="l" t="t" r="r" b="b"/>
            <a:pathLst>
              <a:path w="2475607" h="1354832">
                <a:moveTo>
                  <a:pt x="0" y="0"/>
                </a:moveTo>
                <a:lnTo>
                  <a:pt x="2475607" y="0"/>
                </a:lnTo>
                <a:lnTo>
                  <a:pt x="2475607" y="1354832"/>
                </a:lnTo>
                <a:lnTo>
                  <a:pt x="0" y="13548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249" b="-249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 rot="-2012472" flipV="1">
            <a:off x="6341367" y="2127974"/>
            <a:ext cx="4272201" cy="1180196"/>
          </a:xfrm>
          <a:custGeom>
            <a:avLst/>
            <a:gdLst/>
            <a:ahLst/>
            <a:cxnLst/>
            <a:rect l="l" t="t" r="r" b="b"/>
            <a:pathLst>
              <a:path w="4272201" h="1180196">
                <a:moveTo>
                  <a:pt x="0" y="1180196"/>
                </a:moveTo>
                <a:lnTo>
                  <a:pt x="4272202" y="1180196"/>
                </a:lnTo>
                <a:lnTo>
                  <a:pt x="4272202" y="0"/>
                </a:lnTo>
                <a:lnTo>
                  <a:pt x="0" y="0"/>
                </a:lnTo>
                <a:lnTo>
                  <a:pt x="0" y="1180196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 rot="-8968386">
            <a:off x="1243397" y="4451899"/>
            <a:ext cx="2450478" cy="2733799"/>
          </a:xfrm>
          <a:custGeom>
            <a:avLst/>
            <a:gdLst/>
            <a:ahLst/>
            <a:cxnLst/>
            <a:rect l="l" t="t" r="r" b="b"/>
            <a:pathLst>
              <a:path w="2450478" h="2733799">
                <a:moveTo>
                  <a:pt x="0" y="0"/>
                </a:moveTo>
                <a:lnTo>
                  <a:pt x="2450478" y="0"/>
                </a:lnTo>
                <a:lnTo>
                  <a:pt x="2450478" y="2733799"/>
                </a:lnTo>
                <a:lnTo>
                  <a:pt x="0" y="273379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Freeform 8"/>
          <p:cNvSpPr/>
          <p:nvPr/>
        </p:nvSpPr>
        <p:spPr>
          <a:xfrm rot="-10722600" flipH="1">
            <a:off x="9348655" y="5478041"/>
            <a:ext cx="2721712" cy="3036393"/>
          </a:xfrm>
          <a:custGeom>
            <a:avLst/>
            <a:gdLst/>
            <a:ahLst/>
            <a:cxnLst/>
            <a:rect l="l" t="t" r="r" b="b"/>
            <a:pathLst>
              <a:path w="2721712" h="3036393">
                <a:moveTo>
                  <a:pt x="2721712" y="0"/>
                </a:moveTo>
                <a:lnTo>
                  <a:pt x="0" y="0"/>
                </a:lnTo>
                <a:lnTo>
                  <a:pt x="0" y="3036393"/>
                </a:lnTo>
                <a:lnTo>
                  <a:pt x="2721712" y="3036393"/>
                </a:lnTo>
                <a:lnTo>
                  <a:pt x="2721712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Freeform 9"/>
          <p:cNvSpPr/>
          <p:nvPr/>
        </p:nvSpPr>
        <p:spPr>
          <a:xfrm>
            <a:off x="6740184" y="0"/>
            <a:ext cx="1234566" cy="2854488"/>
          </a:xfrm>
          <a:custGeom>
            <a:avLst/>
            <a:gdLst/>
            <a:ahLst/>
            <a:cxnLst/>
            <a:rect l="l" t="t" r="r" b="b"/>
            <a:pathLst>
              <a:path w="1234566" h="2854488">
                <a:moveTo>
                  <a:pt x="0" y="0"/>
                </a:moveTo>
                <a:lnTo>
                  <a:pt x="1234566" y="0"/>
                </a:lnTo>
                <a:lnTo>
                  <a:pt x="1234566" y="2854488"/>
                </a:lnTo>
                <a:lnTo>
                  <a:pt x="0" y="285448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0" name="TextBox 10"/>
          <p:cNvSpPr txBox="1"/>
          <p:nvPr/>
        </p:nvSpPr>
        <p:spPr>
          <a:xfrm>
            <a:off x="124691" y="6191787"/>
            <a:ext cx="10459243" cy="160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b="1" i="1" u="sng" dirty="0">
                <a:solidFill>
                  <a:srgbClr val="061C5B"/>
                </a:solidFill>
                <a:latin typeface="Arimo Bold Italics"/>
                <a:ea typeface="Arimo Bold Italics"/>
                <a:cs typeface="Arimo Bold Italics"/>
                <a:sym typeface="Arimo Bold Italics"/>
              </a:rPr>
              <a:t>return:</a:t>
            </a:r>
            <a:r>
              <a:rPr lang="en-US" sz="3000" b="1" u="sng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0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Bu </a:t>
            </a:r>
            <a:r>
              <a:rPr lang="en-US" sz="30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bir</a:t>
            </a:r>
            <a:r>
              <a:rPr lang="en-US" sz="30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0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fonksiyonun</a:t>
            </a:r>
            <a:r>
              <a:rPr lang="en-US" sz="30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0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çağrıldığı</a:t>
            </a:r>
            <a:r>
              <a:rPr lang="en-US" sz="30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yere </a:t>
            </a:r>
            <a:r>
              <a:rPr lang="en-US" sz="30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bir</a:t>
            </a:r>
            <a:r>
              <a:rPr lang="en-US" sz="30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0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değer</a:t>
            </a:r>
            <a:r>
              <a:rPr lang="en-US" sz="30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0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döndürmesini</a:t>
            </a:r>
            <a:r>
              <a:rPr lang="en-US" sz="30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0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sağlar</a:t>
            </a:r>
            <a:r>
              <a:rPr lang="en-US" sz="30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. </a:t>
            </a:r>
            <a:r>
              <a:rPr lang="en-US" sz="30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Fonksiyonda</a:t>
            </a:r>
            <a:r>
              <a:rPr lang="en-US" sz="30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0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yapılan</a:t>
            </a:r>
            <a:r>
              <a:rPr lang="en-US" sz="30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0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işlemin</a:t>
            </a:r>
            <a:r>
              <a:rPr lang="en-US" sz="30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0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sonucunu</a:t>
            </a:r>
            <a:r>
              <a:rPr lang="en-US" sz="30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, </a:t>
            </a:r>
            <a:r>
              <a:rPr lang="en-US" sz="30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fonksiyon</a:t>
            </a:r>
            <a:r>
              <a:rPr lang="en-US" sz="30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0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dışına</a:t>
            </a:r>
            <a:r>
              <a:rPr lang="en-US" sz="30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0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aktarmak</a:t>
            </a:r>
            <a:r>
              <a:rPr lang="en-US" sz="30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0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için</a:t>
            </a:r>
            <a:r>
              <a:rPr lang="en-US" sz="30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0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kullanılır</a:t>
            </a:r>
            <a:r>
              <a:rPr lang="en-US" sz="30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547759" y="1352013"/>
            <a:ext cx="7740241" cy="2667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b="1" i="1" u="sng" dirty="0" err="1">
                <a:solidFill>
                  <a:srgbClr val="061C5B"/>
                </a:solidFill>
                <a:latin typeface="Arimo Bold Italics"/>
                <a:ea typeface="Arimo Bold Italics"/>
                <a:cs typeface="Arimo Bold Italics"/>
                <a:sym typeface="Arimo Bold Italics"/>
              </a:rPr>
              <a:t>Parametre</a:t>
            </a:r>
            <a:r>
              <a:rPr lang="en-US" sz="3000" b="1" i="1" u="sng" dirty="0">
                <a:solidFill>
                  <a:srgbClr val="061C5B"/>
                </a:solidFill>
                <a:latin typeface="Arimo Bold Italics"/>
                <a:ea typeface="Arimo Bold Italics"/>
                <a:cs typeface="Arimo Bold Italics"/>
                <a:sym typeface="Arimo Bold Italics"/>
              </a:rPr>
              <a:t>:</a:t>
            </a:r>
            <a:r>
              <a:rPr lang="en-US" sz="3000" b="1" u="sng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0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fonksiyon</a:t>
            </a:r>
            <a:r>
              <a:rPr lang="en-US" sz="30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0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tanımlanırken</a:t>
            </a:r>
            <a:r>
              <a:rPr lang="en-US" sz="30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0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fonksiyonun</a:t>
            </a:r>
            <a:r>
              <a:rPr lang="en-US" sz="30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0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içinde</a:t>
            </a:r>
            <a:r>
              <a:rPr lang="en-US" sz="30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0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kullanılacak</a:t>
            </a:r>
            <a:r>
              <a:rPr lang="en-US" sz="30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0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değişkenleri</a:t>
            </a:r>
            <a:r>
              <a:rPr lang="en-US" sz="30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0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belirtmek</a:t>
            </a:r>
            <a:r>
              <a:rPr lang="en-US" sz="30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0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için</a:t>
            </a:r>
            <a:r>
              <a:rPr lang="en-US" sz="30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0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kullanılır</a:t>
            </a:r>
            <a:r>
              <a:rPr lang="en-US" sz="30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. </a:t>
            </a:r>
            <a:r>
              <a:rPr lang="en-US" sz="30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fonksiyon</a:t>
            </a:r>
            <a:r>
              <a:rPr lang="en-US" sz="30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0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çağrıldığında</a:t>
            </a:r>
            <a:r>
              <a:rPr lang="en-US" sz="30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,  </a:t>
            </a:r>
            <a:r>
              <a:rPr lang="en-US" sz="30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dışarıdan</a:t>
            </a:r>
            <a:r>
              <a:rPr lang="en-US" sz="30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0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veri</a:t>
            </a:r>
            <a:r>
              <a:rPr lang="en-US" sz="30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0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aktarmamızı</a:t>
            </a:r>
            <a:r>
              <a:rPr lang="en-US" sz="30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0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sağlar</a:t>
            </a:r>
            <a:r>
              <a:rPr lang="en-US" sz="30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815203" y="8420100"/>
            <a:ext cx="12577995" cy="160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b="1" i="1" u="sng" dirty="0" err="1">
                <a:solidFill>
                  <a:srgbClr val="061C5B"/>
                </a:solidFill>
                <a:latin typeface="Arimo Bold Italics"/>
                <a:ea typeface="Arimo Bold Italics"/>
                <a:cs typeface="Arimo Bold Italics"/>
                <a:sym typeface="Arimo Bold Italics"/>
              </a:rPr>
              <a:t>Sonuç</a:t>
            </a:r>
            <a:r>
              <a:rPr lang="en-US" sz="3000" b="1" i="1" u="sng" dirty="0">
                <a:solidFill>
                  <a:srgbClr val="061C5B"/>
                </a:solidFill>
                <a:latin typeface="Arimo Bold Italics"/>
                <a:ea typeface="Arimo Bold Italics"/>
                <a:cs typeface="Arimo Bold Italics"/>
                <a:sym typeface="Arimo Bold Italics"/>
              </a:rPr>
              <a:t>:</a:t>
            </a:r>
            <a:r>
              <a:rPr lang="en-US" sz="30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0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bir</a:t>
            </a:r>
            <a:r>
              <a:rPr lang="en-US" sz="30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0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fonksiyonun</a:t>
            </a:r>
            <a:r>
              <a:rPr lang="en-US" sz="30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0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yaptığı</a:t>
            </a:r>
            <a:r>
              <a:rPr lang="en-US" sz="30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0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işlemin</a:t>
            </a:r>
            <a:r>
              <a:rPr lang="en-US" sz="30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0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çıktısını</a:t>
            </a:r>
            <a:r>
              <a:rPr lang="en-US" sz="30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0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ifade</a:t>
            </a:r>
            <a:r>
              <a:rPr lang="en-US" sz="30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0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eder</a:t>
            </a:r>
            <a:r>
              <a:rPr lang="en-US" sz="30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. </a:t>
            </a:r>
            <a:r>
              <a:rPr lang="en-US" sz="30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Python'da</a:t>
            </a:r>
            <a:r>
              <a:rPr lang="en-US" sz="30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0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fonksiyonlar</a:t>
            </a:r>
            <a:r>
              <a:rPr lang="en-US" sz="30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0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genellikle</a:t>
            </a:r>
            <a:r>
              <a:rPr lang="en-US" sz="30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0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bir</a:t>
            </a:r>
            <a:r>
              <a:rPr lang="en-US" sz="30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0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değer</a:t>
            </a:r>
            <a:r>
              <a:rPr lang="en-US" sz="30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0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döndürmek</a:t>
            </a:r>
            <a:r>
              <a:rPr lang="en-US" sz="30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0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için</a:t>
            </a:r>
            <a:r>
              <a:rPr lang="en-US" sz="30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return </a:t>
            </a:r>
            <a:r>
              <a:rPr lang="en-US" sz="30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kullanır</a:t>
            </a:r>
            <a:r>
              <a:rPr lang="en-US" sz="30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, </a:t>
            </a:r>
            <a:r>
              <a:rPr lang="en-US" sz="30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işte</a:t>
            </a:r>
            <a:r>
              <a:rPr lang="en-US" sz="30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0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bu</a:t>
            </a:r>
            <a:r>
              <a:rPr lang="en-US" sz="30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0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dönen</a:t>
            </a:r>
            <a:r>
              <a:rPr lang="en-US" sz="30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0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değer</a:t>
            </a:r>
            <a:r>
              <a:rPr lang="en-US" sz="30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0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sonuçtur</a:t>
            </a:r>
            <a:r>
              <a:rPr lang="en-US" sz="30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736343" y="6210837"/>
            <a:ext cx="5551657" cy="869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sz="2499" b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NOT: fonksiyonu belirtirken sonuna ( : )koymayı unutmayın</a:t>
            </a:r>
          </a:p>
        </p:txBody>
      </p:sp>
      <p:sp>
        <p:nvSpPr>
          <p:cNvPr id="14" name="Freeform 14"/>
          <p:cNvSpPr/>
          <p:nvPr/>
        </p:nvSpPr>
        <p:spPr>
          <a:xfrm rot="-460549" flipH="1">
            <a:off x="2028186" y="3231211"/>
            <a:ext cx="1651375" cy="1842305"/>
          </a:xfrm>
          <a:custGeom>
            <a:avLst/>
            <a:gdLst/>
            <a:ahLst/>
            <a:cxnLst/>
            <a:rect l="l" t="t" r="r" b="b"/>
            <a:pathLst>
              <a:path w="1651375" h="1842305">
                <a:moveTo>
                  <a:pt x="1651374" y="0"/>
                </a:moveTo>
                <a:lnTo>
                  <a:pt x="0" y="0"/>
                </a:lnTo>
                <a:lnTo>
                  <a:pt x="0" y="1842304"/>
                </a:lnTo>
                <a:lnTo>
                  <a:pt x="1651374" y="1842304"/>
                </a:lnTo>
                <a:lnTo>
                  <a:pt x="1651374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5" name="TextBox 15"/>
          <p:cNvSpPr txBox="1"/>
          <p:nvPr/>
        </p:nvSpPr>
        <p:spPr>
          <a:xfrm>
            <a:off x="250267" y="2285463"/>
            <a:ext cx="6489916" cy="160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 i="1" u="sng" dirty="0">
                <a:solidFill>
                  <a:srgbClr val="061C5B"/>
                </a:solidFill>
                <a:latin typeface="Arimo Bold Italics"/>
                <a:ea typeface="Arimo Bold Italics"/>
                <a:cs typeface="Arimo Bold Italics"/>
                <a:sym typeface="Arimo Bold Italics"/>
              </a:rPr>
              <a:t>def:</a:t>
            </a:r>
            <a:r>
              <a:rPr lang="en-US" sz="3000" b="1" u="sng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0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def </a:t>
            </a:r>
            <a:r>
              <a:rPr lang="en-US" sz="30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anahtar</a:t>
            </a:r>
            <a:r>
              <a:rPr lang="en-US" sz="30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0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kelimesiyle</a:t>
            </a:r>
            <a:r>
              <a:rPr lang="en-US" sz="30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0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başlar</a:t>
            </a:r>
            <a:r>
              <a:rPr lang="en-US" sz="30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. </a:t>
            </a:r>
            <a:r>
              <a:rPr lang="en-US" sz="30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Fonksiyonun</a:t>
            </a:r>
            <a:r>
              <a:rPr lang="en-US" sz="30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0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adı</a:t>
            </a:r>
            <a:r>
              <a:rPr lang="en-US" sz="30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000" b="1" dirty="0" err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yazılır</a:t>
            </a:r>
            <a:r>
              <a:rPr lang="en-US" sz="3000" b="1" dirty="0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.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  <a:endParaRPr lang="en-US" sz="3000" b="1" dirty="0">
              <a:solidFill>
                <a:srgbClr val="061C5B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16320868" y="-326132"/>
            <a:ext cx="2475607" cy="1354832"/>
          </a:xfrm>
          <a:custGeom>
            <a:avLst/>
            <a:gdLst/>
            <a:ahLst/>
            <a:cxnLst/>
            <a:rect l="l" t="t" r="r" b="b"/>
            <a:pathLst>
              <a:path w="2475607" h="1354832">
                <a:moveTo>
                  <a:pt x="0" y="0"/>
                </a:moveTo>
                <a:lnTo>
                  <a:pt x="2475607" y="0"/>
                </a:lnTo>
                <a:lnTo>
                  <a:pt x="2475607" y="1354832"/>
                </a:lnTo>
                <a:lnTo>
                  <a:pt x="0" y="13548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249" b="-249"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8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916318"/>
            <a:ext cx="6748313" cy="1268914"/>
            <a:chOff x="0" y="0"/>
            <a:chExt cx="8997751" cy="16918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997696" cy="1691894"/>
            </a:xfrm>
            <a:custGeom>
              <a:avLst/>
              <a:gdLst/>
              <a:ahLst/>
              <a:cxnLst/>
              <a:rect l="l" t="t" r="r" b="b"/>
              <a:pathLst>
                <a:path w="8997696" h="1691894">
                  <a:moveTo>
                    <a:pt x="0" y="0"/>
                  </a:moveTo>
                  <a:lnTo>
                    <a:pt x="8997696" y="0"/>
                  </a:lnTo>
                  <a:lnTo>
                    <a:pt x="8997696" y="1691894"/>
                  </a:lnTo>
                  <a:lnTo>
                    <a:pt x="0" y="16918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483128" y="892864"/>
            <a:ext cx="8764651" cy="765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459"/>
              </a:lnSpc>
              <a:spcBef>
                <a:spcPct val="0"/>
              </a:spcBef>
            </a:pPr>
            <a:r>
              <a:rPr lang="en-US" sz="5999" b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Parametresiz Fonksiyon</a:t>
            </a:r>
          </a:p>
        </p:txBody>
      </p:sp>
      <p:sp>
        <p:nvSpPr>
          <p:cNvPr id="5" name="Freeform 5"/>
          <p:cNvSpPr/>
          <p:nvPr/>
        </p:nvSpPr>
        <p:spPr>
          <a:xfrm>
            <a:off x="489871" y="1520104"/>
            <a:ext cx="5146996" cy="136640"/>
          </a:xfrm>
          <a:custGeom>
            <a:avLst/>
            <a:gdLst/>
            <a:ahLst/>
            <a:cxnLst/>
            <a:rect l="l" t="t" r="r" b="b"/>
            <a:pathLst>
              <a:path w="5146996" h="136640">
                <a:moveTo>
                  <a:pt x="0" y="0"/>
                </a:moveTo>
                <a:lnTo>
                  <a:pt x="5146996" y="0"/>
                </a:lnTo>
                <a:lnTo>
                  <a:pt x="5146996" y="136640"/>
                </a:lnTo>
                <a:lnTo>
                  <a:pt x="0" y="1366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-747932" y="8932168"/>
            <a:ext cx="2475607" cy="1354832"/>
          </a:xfrm>
          <a:custGeom>
            <a:avLst/>
            <a:gdLst/>
            <a:ahLst/>
            <a:cxnLst/>
            <a:rect l="l" t="t" r="r" b="b"/>
            <a:pathLst>
              <a:path w="2475607" h="1354832">
                <a:moveTo>
                  <a:pt x="0" y="0"/>
                </a:moveTo>
                <a:lnTo>
                  <a:pt x="2475607" y="0"/>
                </a:lnTo>
                <a:lnTo>
                  <a:pt x="2475607" y="1354832"/>
                </a:lnTo>
                <a:lnTo>
                  <a:pt x="0" y="13548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249" b="-249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16021496" y="0"/>
            <a:ext cx="2475607" cy="1354832"/>
          </a:xfrm>
          <a:custGeom>
            <a:avLst/>
            <a:gdLst/>
            <a:ahLst/>
            <a:cxnLst/>
            <a:rect l="l" t="t" r="r" b="b"/>
            <a:pathLst>
              <a:path w="2475607" h="1354832">
                <a:moveTo>
                  <a:pt x="0" y="0"/>
                </a:moveTo>
                <a:lnTo>
                  <a:pt x="2475608" y="0"/>
                </a:lnTo>
                <a:lnTo>
                  <a:pt x="2475608" y="1354832"/>
                </a:lnTo>
                <a:lnTo>
                  <a:pt x="0" y="13548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249" b="-249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Freeform 8"/>
          <p:cNvSpPr/>
          <p:nvPr/>
        </p:nvSpPr>
        <p:spPr>
          <a:xfrm>
            <a:off x="2626951" y="7922364"/>
            <a:ext cx="5610022" cy="1009804"/>
          </a:xfrm>
          <a:custGeom>
            <a:avLst/>
            <a:gdLst/>
            <a:ahLst/>
            <a:cxnLst/>
            <a:rect l="l" t="t" r="r" b="b"/>
            <a:pathLst>
              <a:path w="5610022" h="1009804">
                <a:moveTo>
                  <a:pt x="0" y="0"/>
                </a:moveTo>
                <a:lnTo>
                  <a:pt x="5610022" y="0"/>
                </a:lnTo>
                <a:lnTo>
                  <a:pt x="5610022" y="1009804"/>
                </a:lnTo>
                <a:lnTo>
                  <a:pt x="0" y="100980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Freeform 9"/>
          <p:cNvSpPr/>
          <p:nvPr/>
        </p:nvSpPr>
        <p:spPr>
          <a:xfrm>
            <a:off x="1028700" y="4470982"/>
            <a:ext cx="3836753" cy="1017914"/>
          </a:xfrm>
          <a:custGeom>
            <a:avLst/>
            <a:gdLst/>
            <a:ahLst/>
            <a:cxnLst/>
            <a:rect l="l" t="t" r="r" b="b"/>
            <a:pathLst>
              <a:path w="3836753" h="1017914">
                <a:moveTo>
                  <a:pt x="0" y="0"/>
                </a:moveTo>
                <a:lnTo>
                  <a:pt x="3836753" y="0"/>
                </a:lnTo>
                <a:lnTo>
                  <a:pt x="3836753" y="1017915"/>
                </a:lnTo>
                <a:lnTo>
                  <a:pt x="0" y="101791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0" name="TextBox 10"/>
          <p:cNvSpPr txBox="1"/>
          <p:nvPr/>
        </p:nvSpPr>
        <p:spPr>
          <a:xfrm>
            <a:off x="593525" y="6154867"/>
            <a:ext cx="17694475" cy="1244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900"/>
              </a:lnSpc>
              <a:spcBef>
                <a:spcPct val="0"/>
              </a:spcBef>
            </a:pPr>
            <a:r>
              <a:rPr lang="en-US" sz="3500" b="1" u="none" strike="noStrike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Bu örnekte, merhaba() adında bir fonksiyon tanımladık ve fonksiyon adını yazarak çağırdık. Ekrana  ‘Merhaba, dünya! ’ yazacak.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93525" y="1844343"/>
            <a:ext cx="14885771" cy="62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  <a:spcBef>
                <a:spcPct val="0"/>
              </a:spcBef>
            </a:pPr>
            <a:r>
              <a:rPr lang="en-US" sz="3500" b="1">
                <a:solidFill>
                  <a:srgbClr val="061C5B"/>
                </a:solidFill>
                <a:latin typeface="Arimo Bold"/>
                <a:ea typeface="Arimo Bold"/>
                <a:cs typeface="Arimo Bold"/>
                <a:sym typeface="Arimo Bold"/>
              </a:rPr>
              <a:t>Bu fonksiyon, hiçbir parametre almaz ve yalnızca bir mesaj yazdırır.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1003</Words>
  <Application>Microsoft Office PowerPoint</Application>
  <PresentationFormat>Özel</PresentationFormat>
  <Paragraphs>132</Paragraphs>
  <Slides>35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35</vt:i4>
      </vt:variant>
    </vt:vector>
  </HeadingPairs>
  <TitlesOfParts>
    <vt:vector size="44" baseType="lpstr">
      <vt:lpstr>Codec Pro</vt:lpstr>
      <vt:lpstr>Arimo Bold</vt:lpstr>
      <vt:lpstr>Arimo Bold Italics</vt:lpstr>
      <vt:lpstr>Arial</vt:lpstr>
      <vt:lpstr>London</vt:lpstr>
      <vt:lpstr>Paytone One</vt:lpstr>
      <vt:lpstr>Calibri</vt:lpstr>
      <vt:lpstr>Arimo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PYTHON101 slayt3</dc:title>
  <cp:lastModifiedBy>Hasna Sena Kaymak</cp:lastModifiedBy>
  <cp:revision>2</cp:revision>
  <dcterms:created xsi:type="dcterms:W3CDTF">2006-08-16T00:00:00Z</dcterms:created>
  <dcterms:modified xsi:type="dcterms:W3CDTF">2024-10-13T09:27:45Z</dcterms:modified>
  <dc:identifier>DAGTQLMa2BQ</dc:identifier>
</cp:coreProperties>
</file>