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6" r:id="rId19"/>
    <p:sldId id="278" r:id="rId20"/>
    <p:sldId id="280" r:id="rId21"/>
    <p:sldId id="282" r:id="rId22"/>
    <p:sldId id="284" r:id="rId23"/>
    <p:sldId id="286" r:id="rId24"/>
    <p:sldId id="288" r:id="rId25"/>
    <p:sldId id="290" r:id="rId26"/>
    <p:sldId id="293" r:id="rId27"/>
    <p:sldId id="295" r:id="rId28"/>
    <p:sldId id="297" r:id="rId29"/>
    <p:sldId id="299" r:id="rId30"/>
    <p:sldId id="301" r:id="rId31"/>
    <p:sldId id="303" r:id="rId32"/>
    <p:sldId id="305" r:id="rId33"/>
    <p:sldId id="307" r:id="rId34"/>
    <p:sldId id="309" r:id="rId35"/>
    <p:sldId id="310" r:id="rId36"/>
  </p:sldIdLst>
  <p:sldSz cx="18288000" cy="10287000"/>
  <p:notesSz cx="6858000" cy="9144000"/>
  <p:embeddedFontLst>
    <p:embeddedFont>
      <p:font typeface="Arimo" panose="020B0604020202020204" charset="0"/>
      <p:regular r:id="rId37"/>
    </p:embeddedFont>
    <p:embeddedFont>
      <p:font typeface="Arimo Bold" panose="020B0604020202020204" charset="0"/>
      <p:regular r:id="rId38"/>
    </p:embeddedFont>
    <p:embeddedFont>
      <p:font typeface="London"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svg"/><Relationship Id="rId7"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45.svg"/><Relationship Id="rId4" Type="http://schemas.openxmlformats.org/officeDocument/2006/relationships/image" Target="../media/image6.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7.svg"/><Relationship Id="rId4" Type="http://schemas.openxmlformats.org/officeDocument/2006/relationships/image" Target="../media/image6.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3.png"/></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7.svg"/><Relationship Id="rId4" Type="http://schemas.openxmlformats.org/officeDocument/2006/relationships/image" Target="../media/image6.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2.png"/><Relationship Id="rId3" Type="http://schemas.openxmlformats.org/officeDocument/2006/relationships/image" Target="../media/image3.svg"/><Relationship Id="rId7" Type="http://schemas.openxmlformats.org/officeDocument/2006/relationships/image" Target="../media/image13.png"/><Relationship Id="rId12"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7.svg"/><Relationship Id="rId10" Type="http://schemas.openxmlformats.org/officeDocument/2006/relationships/image" Target="../media/image29.svg"/><Relationship Id="rId4" Type="http://schemas.openxmlformats.org/officeDocument/2006/relationships/image" Target="../media/image6.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svg"/><Relationship Id="rId7"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38" b="-9238"/>
              </a:stretch>
            </a:blipFill>
          </p:spPr>
          <p:txBody>
            <a:bodyPr/>
            <a:lstStyle/>
            <a:p>
              <a:endParaRPr lang="tr-TR"/>
            </a:p>
          </p:txBody>
        </p:sp>
      </p:grpSp>
      <p:sp>
        <p:nvSpPr>
          <p:cNvPr id="4" name="TextBox 4"/>
          <p:cNvSpPr txBox="1"/>
          <p:nvPr/>
        </p:nvSpPr>
        <p:spPr>
          <a:xfrm>
            <a:off x="1383953" y="3594659"/>
            <a:ext cx="15520095" cy="2066925"/>
          </a:xfrm>
          <a:prstGeom prst="rect">
            <a:avLst/>
          </a:prstGeom>
        </p:spPr>
        <p:txBody>
          <a:bodyPr lIns="0" tIns="0" rIns="0" bIns="0" rtlCol="0" anchor="t">
            <a:spAutoFit/>
          </a:bodyPr>
          <a:lstStyle/>
          <a:p>
            <a:pPr algn="ctr">
              <a:lnSpc>
                <a:spcPts val="16949"/>
              </a:lnSpc>
            </a:pPr>
            <a:r>
              <a:rPr lang="en-US" sz="15000" spc="-675">
                <a:solidFill>
                  <a:srgbClr val="FFFFFF"/>
                </a:solidFill>
                <a:latin typeface="London"/>
                <a:ea typeface="London"/>
                <a:cs typeface="London"/>
                <a:sym typeface="London"/>
              </a:rPr>
              <a:t>PYTHON 101:</a:t>
            </a:r>
          </a:p>
        </p:txBody>
      </p:sp>
      <p:sp>
        <p:nvSpPr>
          <p:cNvPr id="5" name="TextBox 5"/>
          <p:cNvSpPr txBox="1"/>
          <p:nvPr/>
        </p:nvSpPr>
        <p:spPr>
          <a:xfrm>
            <a:off x="1" y="5981429"/>
            <a:ext cx="18287999" cy="2826004"/>
          </a:xfrm>
          <a:prstGeom prst="rect">
            <a:avLst/>
          </a:prstGeom>
        </p:spPr>
        <p:txBody>
          <a:bodyPr lIns="0" tIns="0" rIns="0" bIns="0" rtlCol="0" anchor="t">
            <a:spAutoFit/>
          </a:bodyPr>
          <a:lstStyle/>
          <a:p>
            <a:pPr algn="ctr">
              <a:lnSpc>
                <a:spcPts val="7510"/>
              </a:lnSpc>
            </a:pPr>
            <a:r>
              <a:rPr lang="en-US" sz="5364">
                <a:solidFill>
                  <a:srgbClr val="FFFFFF"/>
                </a:solidFill>
                <a:latin typeface="London"/>
                <a:ea typeface="London"/>
                <a:cs typeface="London"/>
                <a:sym typeface="London"/>
              </a:rPr>
              <a:t>Ders 5 : Dosya İşlemleri ve Kapsamlı Uygulama</a:t>
            </a:r>
          </a:p>
          <a:p>
            <a:pPr algn="ctr">
              <a:lnSpc>
                <a:spcPts val="7510"/>
              </a:lnSpc>
              <a:spcBef>
                <a:spcPct val="0"/>
              </a:spcBef>
            </a:pPr>
            <a:endParaRPr lang="en-US" sz="5364">
              <a:solidFill>
                <a:srgbClr val="FFFFFF"/>
              </a:solidFill>
              <a:latin typeface="London"/>
              <a:ea typeface="London"/>
              <a:cs typeface="London"/>
              <a:sym typeface="Lond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2" y="760489"/>
            <a:ext cx="1039616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Dosya Yazma (Bilgi Ekleme)</a:t>
            </a:r>
          </a:p>
        </p:txBody>
      </p:sp>
      <p:sp>
        <p:nvSpPr>
          <p:cNvPr id="3" name="Freeform 3"/>
          <p:cNvSpPr/>
          <p:nvPr/>
        </p:nvSpPr>
        <p:spPr>
          <a:xfrm>
            <a:off x="489871" y="1385456"/>
            <a:ext cx="10218988" cy="271288"/>
          </a:xfrm>
          <a:custGeom>
            <a:avLst/>
            <a:gdLst/>
            <a:ahLst/>
            <a:cxnLst/>
            <a:rect l="l" t="t" r="r" b="b"/>
            <a:pathLst>
              <a:path w="10218988" h="271288">
                <a:moveTo>
                  <a:pt x="0" y="0"/>
                </a:moveTo>
                <a:lnTo>
                  <a:pt x="10218988" y="0"/>
                </a:lnTo>
                <a:lnTo>
                  <a:pt x="10218988" y="271288"/>
                </a:lnTo>
                <a:lnTo>
                  <a:pt x="0" y="2712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16162906" y="9141809"/>
            <a:ext cx="2192787" cy="1200053"/>
          </a:xfrm>
          <a:custGeom>
            <a:avLst/>
            <a:gdLst/>
            <a:ahLst/>
            <a:cxnLst/>
            <a:rect l="l" t="t" r="r" b="b"/>
            <a:pathLst>
              <a:path w="2192787" h="1200053">
                <a:moveTo>
                  <a:pt x="0" y="0"/>
                </a:moveTo>
                <a:lnTo>
                  <a:pt x="2192788" y="0"/>
                </a:lnTo>
                <a:lnTo>
                  <a:pt x="2192788"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5" name="Freeform 5"/>
          <p:cNvSpPr/>
          <p:nvPr/>
        </p:nvSpPr>
        <p:spPr>
          <a:xfrm>
            <a:off x="-584192" y="-600027"/>
            <a:ext cx="2192787" cy="1200053"/>
          </a:xfrm>
          <a:custGeom>
            <a:avLst/>
            <a:gdLst/>
            <a:ahLst/>
            <a:cxnLst/>
            <a:rect l="l" t="t" r="r" b="b"/>
            <a:pathLst>
              <a:path w="2192787" h="1200053">
                <a:moveTo>
                  <a:pt x="0" y="0"/>
                </a:moveTo>
                <a:lnTo>
                  <a:pt x="2192787" y="0"/>
                </a:lnTo>
                <a:lnTo>
                  <a:pt x="2192787" y="1200054"/>
                </a:lnTo>
                <a:lnTo>
                  <a:pt x="0" y="1200054"/>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6" name="Freeform 6"/>
          <p:cNvSpPr/>
          <p:nvPr/>
        </p:nvSpPr>
        <p:spPr>
          <a:xfrm rot="-5400000">
            <a:off x="4980397" y="6264289"/>
            <a:ext cx="7105010" cy="188620"/>
          </a:xfrm>
          <a:custGeom>
            <a:avLst/>
            <a:gdLst/>
            <a:ahLst/>
            <a:cxnLst/>
            <a:rect l="l" t="t" r="r" b="b"/>
            <a:pathLst>
              <a:path w="7105010" h="188620">
                <a:moveTo>
                  <a:pt x="0" y="0"/>
                </a:moveTo>
                <a:lnTo>
                  <a:pt x="7105011" y="0"/>
                </a:lnTo>
                <a:lnTo>
                  <a:pt x="7105011" y="188620"/>
                </a:lnTo>
                <a:lnTo>
                  <a:pt x="0" y="188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7" name="Freeform 7"/>
          <p:cNvSpPr/>
          <p:nvPr/>
        </p:nvSpPr>
        <p:spPr>
          <a:xfrm>
            <a:off x="736791" y="5924062"/>
            <a:ext cx="6180083" cy="869074"/>
          </a:xfrm>
          <a:custGeom>
            <a:avLst/>
            <a:gdLst/>
            <a:ahLst/>
            <a:cxnLst/>
            <a:rect l="l" t="t" r="r" b="b"/>
            <a:pathLst>
              <a:path w="6180083" h="869074">
                <a:moveTo>
                  <a:pt x="0" y="0"/>
                </a:moveTo>
                <a:lnTo>
                  <a:pt x="6180084" y="0"/>
                </a:lnTo>
                <a:lnTo>
                  <a:pt x="6180084" y="869074"/>
                </a:lnTo>
                <a:lnTo>
                  <a:pt x="0" y="869074"/>
                </a:lnTo>
                <a:lnTo>
                  <a:pt x="0" y="0"/>
                </a:lnTo>
                <a:close/>
              </a:path>
            </a:pathLst>
          </a:custGeom>
          <a:blipFill>
            <a:blip r:embed="rId6"/>
            <a:stretch>
              <a:fillRect/>
            </a:stretch>
          </a:blipFill>
        </p:spPr>
        <p:txBody>
          <a:bodyPr/>
          <a:lstStyle/>
          <a:p>
            <a:endParaRPr lang="tr-TR"/>
          </a:p>
        </p:txBody>
      </p:sp>
      <p:sp>
        <p:nvSpPr>
          <p:cNvPr id="8" name="Freeform 8"/>
          <p:cNvSpPr/>
          <p:nvPr/>
        </p:nvSpPr>
        <p:spPr>
          <a:xfrm>
            <a:off x="9144000" y="4708963"/>
            <a:ext cx="4807067" cy="869074"/>
          </a:xfrm>
          <a:custGeom>
            <a:avLst/>
            <a:gdLst/>
            <a:ahLst/>
            <a:cxnLst/>
            <a:rect l="l" t="t" r="r" b="b"/>
            <a:pathLst>
              <a:path w="4807067" h="869074">
                <a:moveTo>
                  <a:pt x="0" y="0"/>
                </a:moveTo>
                <a:lnTo>
                  <a:pt x="4807067" y="0"/>
                </a:lnTo>
                <a:lnTo>
                  <a:pt x="4807067" y="869074"/>
                </a:lnTo>
                <a:lnTo>
                  <a:pt x="0" y="869074"/>
                </a:lnTo>
                <a:lnTo>
                  <a:pt x="0" y="0"/>
                </a:lnTo>
                <a:close/>
              </a:path>
            </a:pathLst>
          </a:custGeom>
          <a:blipFill>
            <a:blip r:embed="rId7"/>
            <a:stretch>
              <a:fillRect/>
            </a:stretch>
          </a:blipFill>
        </p:spPr>
        <p:txBody>
          <a:bodyPr/>
          <a:lstStyle/>
          <a:p>
            <a:endParaRPr lang="tr-TR"/>
          </a:p>
        </p:txBody>
      </p:sp>
      <p:sp>
        <p:nvSpPr>
          <p:cNvPr id="9" name="Freeform 9"/>
          <p:cNvSpPr/>
          <p:nvPr/>
        </p:nvSpPr>
        <p:spPr>
          <a:xfrm>
            <a:off x="9144000" y="7923350"/>
            <a:ext cx="3509723" cy="869074"/>
          </a:xfrm>
          <a:custGeom>
            <a:avLst/>
            <a:gdLst/>
            <a:ahLst/>
            <a:cxnLst/>
            <a:rect l="l" t="t" r="r" b="b"/>
            <a:pathLst>
              <a:path w="3509723" h="869074">
                <a:moveTo>
                  <a:pt x="0" y="0"/>
                </a:moveTo>
                <a:lnTo>
                  <a:pt x="3509723" y="0"/>
                </a:lnTo>
                <a:lnTo>
                  <a:pt x="3509723" y="869074"/>
                </a:lnTo>
                <a:lnTo>
                  <a:pt x="0" y="869074"/>
                </a:lnTo>
                <a:lnTo>
                  <a:pt x="0" y="0"/>
                </a:lnTo>
                <a:close/>
              </a:path>
            </a:pathLst>
          </a:custGeom>
          <a:blipFill>
            <a:blip r:embed="rId8"/>
            <a:stretch>
              <a:fillRect/>
            </a:stretch>
          </a:blipFill>
        </p:spPr>
        <p:txBody>
          <a:bodyPr/>
          <a:lstStyle/>
          <a:p>
            <a:endParaRPr lang="tr-TR"/>
          </a:p>
        </p:txBody>
      </p:sp>
      <p:sp>
        <p:nvSpPr>
          <p:cNvPr id="10" name="TextBox 10"/>
          <p:cNvSpPr txBox="1"/>
          <p:nvPr/>
        </p:nvSpPr>
        <p:spPr>
          <a:xfrm>
            <a:off x="489871" y="1780736"/>
            <a:ext cx="17775799" cy="1244600"/>
          </a:xfrm>
          <a:prstGeom prst="rect">
            <a:avLst/>
          </a:prstGeom>
        </p:spPr>
        <p:txBody>
          <a:bodyPr lIns="0" tIns="0" rIns="0" bIns="0" rtlCol="0" anchor="t">
            <a:spAutoFit/>
          </a:bodyPr>
          <a:lstStyle/>
          <a:p>
            <a:pPr algn="l">
              <a:lnSpc>
                <a:spcPts val="4900"/>
              </a:lnSpc>
              <a:spcBef>
                <a:spcPct val="0"/>
              </a:spcBef>
            </a:pPr>
            <a:r>
              <a:rPr lang="en-US" sz="3500" b="1">
                <a:solidFill>
                  <a:srgbClr val="061C5B"/>
                </a:solidFill>
                <a:latin typeface="Arimo Bold"/>
                <a:ea typeface="Arimo Bold"/>
                <a:cs typeface="Arimo Bold"/>
                <a:sym typeface="Arimo Bold"/>
              </a:rPr>
              <a:t>Dosyaya yeni bilgiler ekleyebiliriz. Bu, boş bir kağıda bir şeyler yazmak veya bir deftere yeni notlar almak gibidir.</a:t>
            </a:r>
          </a:p>
        </p:txBody>
      </p:sp>
      <p:sp>
        <p:nvSpPr>
          <p:cNvPr id="11" name="TextBox 11"/>
          <p:cNvSpPr txBox="1"/>
          <p:nvPr/>
        </p:nvSpPr>
        <p:spPr>
          <a:xfrm>
            <a:off x="736791" y="7228025"/>
            <a:ext cx="7133033" cy="1863725"/>
          </a:xfrm>
          <a:prstGeom prst="rect">
            <a:avLst/>
          </a:prstGeom>
        </p:spPr>
        <p:txBody>
          <a:bodyPr lIns="0" tIns="0" rIns="0" bIns="0" rtlCol="0" anchor="t">
            <a:spAutoFit/>
          </a:bodyPr>
          <a:lstStyle/>
          <a:p>
            <a:pPr algn="l">
              <a:lnSpc>
                <a:spcPts val="4900"/>
              </a:lnSpc>
            </a:pPr>
            <a:r>
              <a:rPr lang="en-US" sz="3500" b="1">
                <a:solidFill>
                  <a:srgbClr val="061C5B"/>
                </a:solidFill>
                <a:latin typeface="Arimo Bold"/>
                <a:ea typeface="Arimo Bold"/>
                <a:cs typeface="Arimo Bold"/>
                <a:sym typeface="Arimo Bold"/>
              </a:rPr>
              <a:t>Bu, dosyayı yazmak için açar. Dosyaya yeni şeyler yazarken eski bilgiler silinir.</a:t>
            </a:r>
          </a:p>
        </p:txBody>
      </p:sp>
      <p:sp>
        <p:nvSpPr>
          <p:cNvPr id="12" name="TextBox 12"/>
          <p:cNvSpPr txBox="1"/>
          <p:nvPr/>
        </p:nvSpPr>
        <p:spPr>
          <a:xfrm>
            <a:off x="736791" y="3593797"/>
            <a:ext cx="7541323" cy="1863725"/>
          </a:xfrm>
          <a:prstGeom prst="rect">
            <a:avLst/>
          </a:prstGeom>
        </p:spPr>
        <p:txBody>
          <a:bodyPr lIns="0" tIns="0" rIns="0" bIns="0" rtlCol="0" anchor="t">
            <a:spAutoFit/>
          </a:bodyPr>
          <a:lstStyle/>
          <a:p>
            <a:pPr algn="l">
              <a:lnSpc>
                <a:spcPts val="4900"/>
              </a:lnSpc>
              <a:spcBef>
                <a:spcPct val="0"/>
              </a:spcBef>
            </a:pPr>
            <a:r>
              <a:rPr lang="en-US" sz="3500" b="1">
                <a:solidFill>
                  <a:srgbClr val="88491D"/>
                </a:solidFill>
                <a:latin typeface="Arimo Bold"/>
                <a:ea typeface="Arimo Bold"/>
                <a:cs typeface="Arimo Bold"/>
                <a:sym typeface="Arimo Bold"/>
              </a:rPr>
              <a:t>Yazma: </a:t>
            </a:r>
            <a:r>
              <a:rPr lang="en-US" sz="3500" b="1">
                <a:solidFill>
                  <a:srgbClr val="061C5B"/>
                </a:solidFill>
                <a:latin typeface="Arimo Bold"/>
                <a:ea typeface="Arimo Bold"/>
                <a:cs typeface="Arimo Bold"/>
                <a:sym typeface="Arimo Bold"/>
              </a:rPr>
              <a:t>Eğer dosyaya yazmak istiyorsak, onu yazma modunda açıyoruz. Örneğin:</a:t>
            </a:r>
          </a:p>
        </p:txBody>
      </p:sp>
      <p:sp>
        <p:nvSpPr>
          <p:cNvPr id="13" name="TextBox 13"/>
          <p:cNvSpPr txBox="1"/>
          <p:nvPr/>
        </p:nvSpPr>
        <p:spPr>
          <a:xfrm>
            <a:off x="9144000" y="2977711"/>
            <a:ext cx="8684536" cy="1244600"/>
          </a:xfrm>
          <a:prstGeom prst="rect">
            <a:avLst/>
          </a:prstGeom>
        </p:spPr>
        <p:txBody>
          <a:bodyPr lIns="0" tIns="0" rIns="0" bIns="0" rtlCol="0" anchor="t">
            <a:spAutoFit/>
          </a:bodyPr>
          <a:lstStyle/>
          <a:p>
            <a:pPr algn="l">
              <a:lnSpc>
                <a:spcPts val="4900"/>
              </a:lnSpc>
            </a:pPr>
            <a:r>
              <a:rPr lang="en-US" sz="3500" b="1">
                <a:solidFill>
                  <a:srgbClr val="88491D"/>
                </a:solidFill>
                <a:latin typeface="Arimo Bold"/>
                <a:ea typeface="Arimo Bold"/>
                <a:cs typeface="Arimo Bold"/>
                <a:sym typeface="Arimo Bold"/>
              </a:rPr>
              <a:t>Veri Yazma:</a:t>
            </a:r>
            <a:r>
              <a:rPr lang="en-US" sz="3500" b="1">
                <a:solidFill>
                  <a:srgbClr val="061C5B"/>
                </a:solidFill>
                <a:latin typeface="Arimo Bold"/>
                <a:ea typeface="Arimo Bold"/>
                <a:cs typeface="Arimo Bold"/>
                <a:sym typeface="Arimo Bold"/>
              </a:rPr>
              <a:t> Sonra istediğimiz bilgiyi dosyaya yazıyoruz:</a:t>
            </a:r>
          </a:p>
        </p:txBody>
      </p:sp>
      <p:sp>
        <p:nvSpPr>
          <p:cNvPr id="14" name="TextBox 14"/>
          <p:cNvSpPr txBox="1"/>
          <p:nvPr/>
        </p:nvSpPr>
        <p:spPr>
          <a:xfrm>
            <a:off x="9144000" y="6078675"/>
            <a:ext cx="8684536" cy="1244600"/>
          </a:xfrm>
          <a:prstGeom prst="rect">
            <a:avLst/>
          </a:prstGeom>
        </p:spPr>
        <p:txBody>
          <a:bodyPr lIns="0" tIns="0" rIns="0" bIns="0" rtlCol="0" anchor="t">
            <a:spAutoFit/>
          </a:bodyPr>
          <a:lstStyle/>
          <a:p>
            <a:pPr algn="l">
              <a:lnSpc>
                <a:spcPts val="4900"/>
              </a:lnSpc>
            </a:pPr>
            <a:r>
              <a:rPr lang="en-US" sz="3500" b="1">
                <a:solidFill>
                  <a:srgbClr val="88491D"/>
                </a:solidFill>
                <a:latin typeface="Arimo Bold"/>
                <a:ea typeface="Arimo Bold"/>
                <a:cs typeface="Arimo Bold"/>
                <a:sym typeface="Arimo Bold"/>
              </a:rPr>
              <a:t>Kapatma:</a:t>
            </a:r>
            <a:r>
              <a:rPr lang="en-US" sz="3500" b="1">
                <a:solidFill>
                  <a:srgbClr val="061C5B"/>
                </a:solidFill>
                <a:latin typeface="Arimo Bold"/>
                <a:ea typeface="Arimo Bold"/>
                <a:cs typeface="Arimo Bold"/>
                <a:sym typeface="Arimo Bold"/>
              </a:rPr>
              <a:t> Dosya işlemi bittiğinde dosyayı kapatmamız gerekir.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201920"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Örnek</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4660956"/>
            <a:ext cx="12004678" cy="3041616"/>
          </a:xfrm>
          <a:custGeom>
            <a:avLst/>
            <a:gdLst/>
            <a:ahLst/>
            <a:cxnLst/>
            <a:rect l="l" t="t" r="r" b="b"/>
            <a:pathLst>
              <a:path w="12004678" h="3041616">
                <a:moveTo>
                  <a:pt x="0" y="0"/>
                </a:moveTo>
                <a:lnTo>
                  <a:pt x="12004678" y="0"/>
                </a:lnTo>
                <a:lnTo>
                  <a:pt x="12004678" y="3041617"/>
                </a:lnTo>
                <a:lnTo>
                  <a:pt x="0" y="3041617"/>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Bu kod, yeni_dosya.txt adlı bir dosya oluşturur (ya da mevcut dosyanın içeriğini siler) ve içine iki satır yazı yazar.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2" y="718198"/>
            <a:ext cx="16219941"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Dosyaya Veri Ekleme (Üzerine Yazmama)</a:t>
            </a:r>
          </a:p>
        </p:txBody>
      </p:sp>
      <p:sp>
        <p:nvSpPr>
          <p:cNvPr id="3" name="Freeform 3"/>
          <p:cNvSpPr/>
          <p:nvPr/>
        </p:nvSpPr>
        <p:spPr>
          <a:xfrm>
            <a:off x="489872" y="1263045"/>
            <a:ext cx="14830020" cy="393699"/>
          </a:xfrm>
          <a:custGeom>
            <a:avLst/>
            <a:gdLst/>
            <a:ahLst/>
            <a:cxnLst/>
            <a:rect l="l" t="t" r="r" b="b"/>
            <a:pathLst>
              <a:path w="14830020" h="393699">
                <a:moveTo>
                  <a:pt x="0" y="0"/>
                </a:moveTo>
                <a:lnTo>
                  <a:pt x="14830020" y="0"/>
                </a:lnTo>
                <a:lnTo>
                  <a:pt x="14830020" y="393699"/>
                </a:lnTo>
                <a:lnTo>
                  <a:pt x="0" y="393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16162906" y="9141809"/>
            <a:ext cx="2192787" cy="1200053"/>
          </a:xfrm>
          <a:custGeom>
            <a:avLst/>
            <a:gdLst/>
            <a:ahLst/>
            <a:cxnLst/>
            <a:rect l="l" t="t" r="r" b="b"/>
            <a:pathLst>
              <a:path w="2192787" h="1200053">
                <a:moveTo>
                  <a:pt x="0" y="0"/>
                </a:moveTo>
                <a:lnTo>
                  <a:pt x="2192788" y="0"/>
                </a:lnTo>
                <a:lnTo>
                  <a:pt x="2192788"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5" name="Freeform 5"/>
          <p:cNvSpPr/>
          <p:nvPr/>
        </p:nvSpPr>
        <p:spPr>
          <a:xfrm>
            <a:off x="-584192" y="-600027"/>
            <a:ext cx="2192787" cy="1200053"/>
          </a:xfrm>
          <a:custGeom>
            <a:avLst/>
            <a:gdLst/>
            <a:ahLst/>
            <a:cxnLst/>
            <a:rect l="l" t="t" r="r" b="b"/>
            <a:pathLst>
              <a:path w="2192787" h="1200053">
                <a:moveTo>
                  <a:pt x="0" y="0"/>
                </a:moveTo>
                <a:lnTo>
                  <a:pt x="2192787" y="0"/>
                </a:lnTo>
                <a:lnTo>
                  <a:pt x="2192787" y="1200054"/>
                </a:lnTo>
                <a:lnTo>
                  <a:pt x="0" y="1200054"/>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6" name="Freeform 6"/>
          <p:cNvSpPr/>
          <p:nvPr/>
        </p:nvSpPr>
        <p:spPr>
          <a:xfrm>
            <a:off x="1028700" y="4171055"/>
            <a:ext cx="5383862" cy="773214"/>
          </a:xfrm>
          <a:custGeom>
            <a:avLst/>
            <a:gdLst/>
            <a:ahLst/>
            <a:cxnLst/>
            <a:rect l="l" t="t" r="r" b="b"/>
            <a:pathLst>
              <a:path w="5383862" h="773214">
                <a:moveTo>
                  <a:pt x="0" y="0"/>
                </a:moveTo>
                <a:lnTo>
                  <a:pt x="5383862" y="0"/>
                </a:lnTo>
                <a:lnTo>
                  <a:pt x="5383862" y="773215"/>
                </a:lnTo>
                <a:lnTo>
                  <a:pt x="0" y="773215"/>
                </a:lnTo>
                <a:lnTo>
                  <a:pt x="0" y="0"/>
                </a:lnTo>
                <a:close/>
              </a:path>
            </a:pathLst>
          </a:custGeom>
          <a:blipFill>
            <a:blip r:embed="rId6"/>
            <a:stretch>
              <a:fillRect/>
            </a:stretch>
          </a:blipFill>
        </p:spPr>
        <p:txBody>
          <a:bodyPr/>
          <a:lstStyle/>
          <a:p>
            <a:endParaRPr lang="tr-TR"/>
          </a:p>
        </p:txBody>
      </p:sp>
      <p:sp>
        <p:nvSpPr>
          <p:cNvPr id="7" name="TextBox 7"/>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8" name="TextBox 8"/>
          <p:cNvSpPr txBox="1"/>
          <p:nvPr/>
        </p:nvSpPr>
        <p:spPr>
          <a:xfrm>
            <a:off x="489872" y="2002971"/>
            <a:ext cx="17775799" cy="1244600"/>
          </a:xfrm>
          <a:prstGeom prst="rect">
            <a:avLst/>
          </a:prstGeom>
        </p:spPr>
        <p:txBody>
          <a:bodyPr lIns="0" tIns="0" rIns="0" bIns="0" rtlCol="0" anchor="t">
            <a:spAutoFit/>
          </a:bodyPr>
          <a:lstStyle/>
          <a:p>
            <a:pPr algn="l">
              <a:lnSpc>
                <a:spcPts val="4900"/>
              </a:lnSpc>
              <a:spcBef>
                <a:spcPct val="0"/>
              </a:spcBef>
            </a:pPr>
            <a:r>
              <a:rPr lang="en-US" sz="3500" b="1">
                <a:solidFill>
                  <a:srgbClr val="061C5B"/>
                </a:solidFill>
                <a:latin typeface="Arimo Bold"/>
                <a:ea typeface="Arimo Bold"/>
                <a:cs typeface="Arimo Bold"/>
                <a:sym typeface="Arimo Bold"/>
              </a:rPr>
              <a:t>Mevcut dosyadaki bilgileri silmeden sonuna yeni bilgiler ekleyebiliriz. Bu, not defterinde boş bir sayfaya yeni bir not eklemek gibidir.</a:t>
            </a:r>
          </a:p>
        </p:txBody>
      </p:sp>
      <p:sp>
        <p:nvSpPr>
          <p:cNvPr id="9" name="TextBox 9"/>
          <p:cNvSpPr txBox="1"/>
          <p:nvPr/>
        </p:nvSpPr>
        <p:spPr>
          <a:xfrm>
            <a:off x="7387483" y="4075897"/>
            <a:ext cx="8281135" cy="1233631"/>
          </a:xfrm>
          <a:prstGeom prst="rect">
            <a:avLst/>
          </a:prstGeom>
        </p:spPr>
        <p:txBody>
          <a:bodyPr lIns="0" tIns="0" rIns="0" bIns="0" rtlCol="0" anchor="t">
            <a:spAutoFit/>
          </a:bodyPr>
          <a:lstStyle/>
          <a:p>
            <a:pPr algn="l">
              <a:lnSpc>
                <a:spcPts val="4893"/>
              </a:lnSpc>
              <a:spcBef>
                <a:spcPct val="0"/>
              </a:spcBef>
            </a:pPr>
            <a:r>
              <a:rPr lang="en-US" sz="3495" b="1">
                <a:solidFill>
                  <a:srgbClr val="061C5B"/>
                </a:solidFill>
                <a:latin typeface="Arimo Bold"/>
                <a:ea typeface="Arimo Bold"/>
                <a:cs typeface="Arimo Bold"/>
                <a:sym typeface="Arimo Bold"/>
              </a:rPr>
              <a:t>Bu modda dosya açıldığında, eski bilgiler kalır ve sonuna yenileri eklenir.</a:t>
            </a:r>
          </a:p>
        </p:txBody>
      </p:sp>
      <p:sp>
        <p:nvSpPr>
          <p:cNvPr id="10" name="TextBox 10"/>
          <p:cNvSpPr txBox="1"/>
          <p:nvPr/>
        </p:nvSpPr>
        <p:spPr>
          <a:xfrm>
            <a:off x="649311" y="6458709"/>
            <a:ext cx="17638689" cy="3101975"/>
          </a:xfrm>
          <a:prstGeom prst="rect">
            <a:avLst/>
          </a:prstGeom>
        </p:spPr>
        <p:txBody>
          <a:bodyPr lIns="0" tIns="0" rIns="0" bIns="0" rtlCol="0" anchor="t">
            <a:spAutoFit/>
          </a:bodyPr>
          <a:lstStyle/>
          <a:p>
            <a:pPr algn="l">
              <a:lnSpc>
                <a:spcPts val="4900"/>
              </a:lnSpc>
            </a:pPr>
            <a:r>
              <a:rPr lang="en-US" sz="3500" b="1">
                <a:solidFill>
                  <a:srgbClr val="061C5B"/>
                </a:solidFill>
                <a:latin typeface="Arimo Bold"/>
                <a:ea typeface="Arimo Bold"/>
                <a:cs typeface="Arimo Bold"/>
                <a:sym typeface="Arimo Bold"/>
              </a:rPr>
              <a:t>Bunu daha ayrıntılı bir şekiladım adım yapacak olursak;</a:t>
            </a:r>
          </a:p>
          <a:p>
            <a:pPr algn="l">
              <a:lnSpc>
                <a:spcPts val="4900"/>
              </a:lnSpc>
              <a:spcBef>
                <a:spcPct val="0"/>
              </a:spcBef>
            </a:pPr>
            <a:r>
              <a:rPr lang="en-US" sz="3500" b="1">
                <a:solidFill>
                  <a:srgbClr val="061C5B"/>
                </a:solidFill>
                <a:latin typeface="Arimo Bold"/>
                <a:ea typeface="Arimo Bold"/>
                <a:cs typeface="Arimo Bold"/>
                <a:sym typeface="Arimo Bold"/>
              </a:rPr>
              <a:t>Dosya 'a' modunda açılır. Dosyaya eklemek istediğiniz veriyi write() ya da writelines() fonksiyonlarıyla dosyaya yazarsınız.</a:t>
            </a:r>
          </a:p>
          <a:p>
            <a:pPr algn="l">
              <a:lnSpc>
                <a:spcPts val="4900"/>
              </a:lnSpc>
              <a:spcBef>
                <a:spcPct val="0"/>
              </a:spcBef>
            </a:pPr>
            <a:r>
              <a:rPr lang="en-US" sz="3500" b="1">
                <a:solidFill>
                  <a:srgbClr val="061C5B"/>
                </a:solidFill>
                <a:latin typeface="Arimo Bold"/>
                <a:ea typeface="Arimo Bold"/>
                <a:cs typeface="Arimo Bold"/>
                <a:sym typeface="Arimo Bold"/>
              </a:rPr>
              <a:t>İşlem bittiğinde dosyayı kapatmak için close() fonksiyonu kullanılır. Ancak with komutuyla dosya açıldığında, dosya iş bitiminde otomatik kapanır.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2" y="718198"/>
            <a:ext cx="16219941"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Dosyaya Veri Ekleme (Üzerine Yazmama)</a:t>
            </a:r>
          </a:p>
        </p:txBody>
      </p:sp>
      <p:sp>
        <p:nvSpPr>
          <p:cNvPr id="3" name="Freeform 3"/>
          <p:cNvSpPr/>
          <p:nvPr/>
        </p:nvSpPr>
        <p:spPr>
          <a:xfrm>
            <a:off x="489872" y="1263045"/>
            <a:ext cx="14830020" cy="393699"/>
          </a:xfrm>
          <a:custGeom>
            <a:avLst/>
            <a:gdLst/>
            <a:ahLst/>
            <a:cxnLst/>
            <a:rect l="l" t="t" r="r" b="b"/>
            <a:pathLst>
              <a:path w="14830020" h="393699">
                <a:moveTo>
                  <a:pt x="0" y="0"/>
                </a:moveTo>
                <a:lnTo>
                  <a:pt x="14830020" y="0"/>
                </a:lnTo>
                <a:lnTo>
                  <a:pt x="14830020" y="393699"/>
                </a:lnTo>
                <a:lnTo>
                  <a:pt x="0" y="393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16162906" y="9141809"/>
            <a:ext cx="2192787" cy="1200053"/>
          </a:xfrm>
          <a:custGeom>
            <a:avLst/>
            <a:gdLst/>
            <a:ahLst/>
            <a:cxnLst/>
            <a:rect l="l" t="t" r="r" b="b"/>
            <a:pathLst>
              <a:path w="2192787" h="1200053">
                <a:moveTo>
                  <a:pt x="0" y="0"/>
                </a:moveTo>
                <a:lnTo>
                  <a:pt x="2192788" y="0"/>
                </a:lnTo>
                <a:lnTo>
                  <a:pt x="2192788"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5" name="Freeform 5"/>
          <p:cNvSpPr/>
          <p:nvPr/>
        </p:nvSpPr>
        <p:spPr>
          <a:xfrm>
            <a:off x="-584192" y="-600027"/>
            <a:ext cx="2192787" cy="1200053"/>
          </a:xfrm>
          <a:custGeom>
            <a:avLst/>
            <a:gdLst/>
            <a:ahLst/>
            <a:cxnLst/>
            <a:rect l="l" t="t" r="r" b="b"/>
            <a:pathLst>
              <a:path w="2192787" h="1200053">
                <a:moveTo>
                  <a:pt x="0" y="0"/>
                </a:moveTo>
                <a:lnTo>
                  <a:pt x="2192787" y="0"/>
                </a:lnTo>
                <a:lnTo>
                  <a:pt x="2192787" y="1200054"/>
                </a:lnTo>
                <a:lnTo>
                  <a:pt x="0" y="1200054"/>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6" name="Freeform 6"/>
          <p:cNvSpPr/>
          <p:nvPr/>
        </p:nvSpPr>
        <p:spPr>
          <a:xfrm>
            <a:off x="895328" y="4605566"/>
            <a:ext cx="14019108" cy="2225533"/>
          </a:xfrm>
          <a:custGeom>
            <a:avLst/>
            <a:gdLst/>
            <a:ahLst/>
            <a:cxnLst/>
            <a:rect l="l" t="t" r="r" b="b"/>
            <a:pathLst>
              <a:path w="14019108" h="2225533">
                <a:moveTo>
                  <a:pt x="0" y="0"/>
                </a:moveTo>
                <a:lnTo>
                  <a:pt x="14019107" y="0"/>
                </a:lnTo>
                <a:lnTo>
                  <a:pt x="14019107" y="2225534"/>
                </a:lnTo>
                <a:lnTo>
                  <a:pt x="0" y="2225534"/>
                </a:lnTo>
                <a:lnTo>
                  <a:pt x="0" y="0"/>
                </a:lnTo>
                <a:close/>
              </a:path>
            </a:pathLst>
          </a:custGeom>
          <a:blipFill>
            <a:blip r:embed="rId6"/>
            <a:stretch>
              <a:fillRect/>
            </a:stretch>
          </a:blipFill>
        </p:spPr>
        <p:txBody>
          <a:bodyPr/>
          <a:lstStyle/>
          <a:p>
            <a:endParaRPr lang="tr-TR"/>
          </a:p>
        </p:txBody>
      </p:sp>
      <p:sp>
        <p:nvSpPr>
          <p:cNvPr id="7" name="TextBox 7"/>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8" name="TextBox 8"/>
          <p:cNvSpPr txBox="1"/>
          <p:nvPr/>
        </p:nvSpPr>
        <p:spPr>
          <a:xfrm>
            <a:off x="489872" y="1842105"/>
            <a:ext cx="17281630" cy="2482850"/>
          </a:xfrm>
          <a:prstGeom prst="rect">
            <a:avLst/>
          </a:prstGeom>
        </p:spPr>
        <p:txBody>
          <a:bodyPr lIns="0" tIns="0" rIns="0" bIns="0" rtlCol="0" anchor="t">
            <a:spAutoFit/>
          </a:bodyPr>
          <a:lstStyle/>
          <a:p>
            <a:pPr algn="l">
              <a:lnSpc>
                <a:spcPts val="4900"/>
              </a:lnSpc>
              <a:spcBef>
                <a:spcPct val="0"/>
              </a:spcBef>
            </a:pPr>
            <a:r>
              <a:rPr lang="en-US" sz="3500" b="1">
                <a:solidFill>
                  <a:srgbClr val="061C5B"/>
                </a:solidFill>
                <a:latin typeface="Arimo Bold"/>
                <a:ea typeface="Arimo Bold"/>
                <a:cs typeface="Arimo Bold"/>
                <a:sym typeface="Arimo Bold"/>
              </a:rPr>
              <a:t>Dosya 'a' modunda açılır. Dosyaya eklemek istediğiniz veriyi write() ya da writelines() fonksiyonlarıyla dosyaya yazarsınız.</a:t>
            </a:r>
          </a:p>
          <a:p>
            <a:pPr algn="l">
              <a:lnSpc>
                <a:spcPts val="4900"/>
              </a:lnSpc>
              <a:spcBef>
                <a:spcPct val="0"/>
              </a:spcBef>
            </a:pPr>
            <a:r>
              <a:rPr lang="en-US" sz="3500" b="1">
                <a:solidFill>
                  <a:srgbClr val="061C5B"/>
                </a:solidFill>
                <a:latin typeface="Arimo Bold"/>
                <a:ea typeface="Arimo Bold"/>
                <a:cs typeface="Arimo Bold"/>
                <a:sym typeface="Arimo Bold"/>
              </a:rPr>
              <a:t>İşlem bittiğinde dosyayı kapatmak için close() fonksiyonu kullanılır. Ancak with komutuyla dosya açıldığında, dosya iş bitiminde otomatik kapanır.</a:t>
            </a:r>
          </a:p>
        </p:txBody>
      </p:sp>
      <p:sp>
        <p:nvSpPr>
          <p:cNvPr id="9" name="TextBox 9"/>
          <p:cNvSpPr txBox="1"/>
          <p:nvPr/>
        </p:nvSpPr>
        <p:spPr>
          <a:xfrm>
            <a:off x="394622" y="7012075"/>
            <a:ext cx="17472129" cy="2482850"/>
          </a:xfrm>
          <a:prstGeom prst="rect">
            <a:avLst/>
          </a:prstGeom>
        </p:spPr>
        <p:txBody>
          <a:bodyPr lIns="0" tIns="0" rIns="0" bIns="0" rtlCol="0" anchor="t">
            <a:spAutoFit/>
          </a:bodyPr>
          <a:lstStyle/>
          <a:p>
            <a:pPr algn="l">
              <a:lnSpc>
                <a:spcPts val="4900"/>
              </a:lnSpc>
              <a:spcBef>
                <a:spcPct val="0"/>
              </a:spcBef>
            </a:pPr>
            <a:r>
              <a:rPr lang="en-US" sz="3500" b="1">
                <a:solidFill>
                  <a:srgbClr val="061C5B"/>
                </a:solidFill>
                <a:latin typeface="Arimo Bold"/>
                <a:ea typeface="Arimo Bold"/>
                <a:cs typeface="Arimo Bold"/>
                <a:sym typeface="Arimo Bold"/>
              </a:rPr>
              <a:t>'gunluk.txt' dosyası 'a' modunda açılır. Eğer dosya yoksa, Python bu dosyayı oluşturur. write() fonksiyonu ile yeni bir not dosyanın sonuna eklenir.</a:t>
            </a:r>
          </a:p>
          <a:p>
            <a:pPr algn="l">
              <a:lnSpc>
                <a:spcPts val="4900"/>
              </a:lnSpc>
              <a:spcBef>
                <a:spcPct val="0"/>
              </a:spcBef>
            </a:pPr>
            <a:r>
              <a:rPr lang="en-US" sz="3500" b="1">
                <a:solidFill>
                  <a:srgbClr val="061C5B"/>
                </a:solidFill>
                <a:latin typeface="Arimo Bold"/>
                <a:ea typeface="Arimo Bold"/>
                <a:cs typeface="Arimo Bold"/>
                <a:sym typeface="Arimo Bold"/>
              </a:rPr>
              <a:t>\n yeni satıra geçmeyi sağlar, böylece her not yeni satıra eklenir. Dosya with bloğu sayesinde otomatik kapanır.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201920"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Örnek</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662558" y="4928177"/>
            <a:ext cx="13132706" cy="2823532"/>
          </a:xfrm>
          <a:custGeom>
            <a:avLst/>
            <a:gdLst/>
            <a:ahLst/>
            <a:cxnLst/>
            <a:rect l="l" t="t" r="r" b="b"/>
            <a:pathLst>
              <a:path w="13132706" h="2823532">
                <a:moveTo>
                  <a:pt x="0" y="0"/>
                </a:moveTo>
                <a:lnTo>
                  <a:pt x="13132707" y="0"/>
                </a:lnTo>
                <a:lnTo>
                  <a:pt x="13132707" y="2823532"/>
                </a:lnTo>
                <a:lnTo>
                  <a:pt x="0" y="2823532"/>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Bu kod, yeni_dosya.txt adlı dosyayı açar ve var olan içerik korunarak dosyanın sonuna yeni bir satır ekler.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4" name="Freeform 4"/>
          <p:cNvSpPr/>
          <p:nvPr/>
        </p:nvSpPr>
        <p:spPr>
          <a:xfrm>
            <a:off x="757234" y="1768137"/>
            <a:ext cx="5146996" cy="136640"/>
          </a:xfrm>
          <a:custGeom>
            <a:avLst/>
            <a:gdLst/>
            <a:ahLst/>
            <a:cxnLst/>
            <a:rect l="l" t="t" r="r" b="b"/>
            <a:pathLst>
              <a:path w="5146996" h="136640">
                <a:moveTo>
                  <a:pt x="0" y="0"/>
                </a:moveTo>
                <a:lnTo>
                  <a:pt x="5146996" y="0"/>
                </a:lnTo>
                <a:lnTo>
                  <a:pt x="5146996" y="136639"/>
                </a:lnTo>
                <a:lnTo>
                  <a:pt x="0" y="136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grpSp>
        <p:nvGrpSpPr>
          <p:cNvPr id="5" name="Group 5"/>
          <p:cNvGrpSpPr/>
          <p:nvPr/>
        </p:nvGrpSpPr>
        <p:grpSpPr>
          <a:xfrm rot="5400000">
            <a:off x="9733106" y="1569609"/>
            <a:ext cx="11581825" cy="8442607"/>
            <a:chOff x="0" y="0"/>
            <a:chExt cx="15442433" cy="11256809"/>
          </a:xfrm>
        </p:grpSpPr>
        <p:sp>
          <p:nvSpPr>
            <p:cNvPr id="6" name="Freeform 6"/>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8"/>
              <a:stretch>
                <a:fillRect t="-5674" b="-5675"/>
              </a:stretch>
            </a:blipFill>
          </p:spPr>
          <p:txBody>
            <a:bodyPr/>
            <a:lstStyle/>
            <a:p>
              <a:endParaRPr lang="tr-TR"/>
            </a:p>
          </p:txBody>
        </p:sp>
      </p:grpSp>
      <p:sp>
        <p:nvSpPr>
          <p:cNvPr id="7" name="Freeform 7"/>
          <p:cNvSpPr/>
          <p:nvPr/>
        </p:nvSpPr>
        <p:spPr>
          <a:xfrm>
            <a:off x="16095213" y="921346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8" name="Freeform 8"/>
          <p:cNvSpPr/>
          <p:nvPr/>
        </p:nvSpPr>
        <p:spPr>
          <a:xfrm>
            <a:off x="269852" y="6022587"/>
            <a:ext cx="1995678" cy="4114800"/>
          </a:xfrm>
          <a:custGeom>
            <a:avLst/>
            <a:gdLst/>
            <a:ahLst/>
            <a:cxnLst/>
            <a:rect l="l" t="t" r="r" b="b"/>
            <a:pathLst>
              <a:path w="1995678" h="4114800">
                <a:moveTo>
                  <a:pt x="0" y="0"/>
                </a:moveTo>
                <a:lnTo>
                  <a:pt x="1995678" y="0"/>
                </a:lnTo>
                <a:lnTo>
                  <a:pt x="199567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9" name="TextBox 9"/>
          <p:cNvSpPr txBox="1"/>
          <p:nvPr/>
        </p:nvSpPr>
        <p:spPr>
          <a:xfrm>
            <a:off x="0" y="572958"/>
            <a:ext cx="7837715" cy="1195179"/>
          </a:xfrm>
          <a:prstGeom prst="rect">
            <a:avLst/>
          </a:prstGeom>
        </p:spPr>
        <p:txBody>
          <a:bodyPr lIns="0" tIns="0" rIns="0" bIns="0" rtlCol="0" anchor="t">
            <a:spAutoFit/>
          </a:bodyPr>
          <a:lstStyle/>
          <a:p>
            <a:pPr algn="ctr">
              <a:lnSpc>
                <a:spcPts val="9508"/>
              </a:lnSpc>
              <a:spcBef>
                <a:spcPct val="0"/>
              </a:spcBef>
            </a:pPr>
            <a:r>
              <a:rPr lang="en-US" sz="6791" b="1">
                <a:solidFill>
                  <a:srgbClr val="061C5B"/>
                </a:solidFill>
                <a:latin typeface="Arimo Bold"/>
                <a:ea typeface="Arimo Bold"/>
                <a:cs typeface="Arimo Bold"/>
                <a:sym typeface="Arimo Bold"/>
              </a:rPr>
              <a:t>HATIRLAYALIM</a:t>
            </a:r>
          </a:p>
        </p:txBody>
      </p:sp>
      <p:sp>
        <p:nvSpPr>
          <p:cNvPr id="10" name="TextBox 10"/>
          <p:cNvSpPr txBox="1"/>
          <p:nvPr/>
        </p:nvSpPr>
        <p:spPr>
          <a:xfrm>
            <a:off x="457498" y="2352675"/>
            <a:ext cx="17373005" cy="3117239"/>
          </a:xfrm>
          <a:prstGeom prst="rect">
            <a:avLst/>
          </a:prstGeom>
        </p:spPr>
        <p:txBody>
          <a:bodyPr lIns="0" tIns="0" rIns="0" bIns="0" rtlCol="0" anchor="t">
            <a:spAutoFit/>
          </a:bodyPr>
          <a:lstStyle/>
          <a:p>
            <a:pPr algn="l">
              <a:lnSpc>
                <a:spcPts val="6158"/>
              </a:lnSpc>
              <a:spcBef>
                <a:spcPct val="0"/>
              </a:spcBef>
            </a:pPr>
            <a:r>
              <a:rPr lang="en-US" sz="4399" b="1">
                <a:solidFill>
                  <a:srgbClr val="E75B3A"/>
                </a:solidFill>
                <a:latin typeface="Arimo Bold"/>
                <a:ea typeface="Arimo Bold"/>
                <a:cs typeface="Arimo Bold"/>
                <a:sym typeface="Arimo Bold"/>
              </a:rPr>
              <a:t>Dosya açma modları:</a:t>
            </a:r>
          </a:p>
          <a:p>
            <a:pPr algn="l">
              <a:lnSpc>
                <a:spcPts val="6158"/>
              </a:lnSpc>
              <a:spcBef>
                <a:spcPct val="0"/>
              </a:spcBef>
            </a:pPr>
            <a:r>
              <a:rPr lang="en-US" sz="4399" b="1">
                <a:solidFill>
                  <a:srgbClr val="061C5B"/>
                </a:solidFill>
                <a:latin typeface="Arimo Bold"/>
                <a:ea typeface="Arimo Bold"/>
                <a:cs typeface="Arimo Bold"/>
                <a:sym typeface="Arimo Bold"/>
              </a:rPr>
              <a:t>'r': Okuma modu, dosyayı sadece okur.</a:t>
            </a:r>
          </a:p>
          <a:p>
            <a:pPr algn="l">
              <a:lnSpc>
                <a:spcPts val="6158"/>
              </a:lnSpc>
              <a:spcBef>
                <a:spcPct val="0"/>
              </a:spcBef>
            </a:pPr>
            <a:r>
              <a:rPr lang="en-US" sz="4399" b="1">
                <a:solidFill>
                  <a:srgbClr val="061C5B"/>
                </a:solidFill>
                <a:latin typeface="Arimo Bold"/>
                <a:ea typeface="Arimo Bold"/>
                <a:cs typeface="Arimo Bold"/>
                <a:sym typeface="Arimo Bold"/>
              </a:rPr>
              <a:t>'w': Yazma modu, dosyadaki tüm içeriği silip yeniden yazar.</a:t>
            </a:r>
          </a:p>
          <a:p>
            <a:pPr algn="ctr">
              <a:lnSpc>
                <a:spcPts val="6158"/>
              </a:lnSpc>
              <a:spcBef>
                <a:spcPct val="0"/>
              </a:spcBef>
            </a:pPr>
            <a:r>
              <a:rPr lang="en-US" sz="4399" b="1">
                <a:solidFill>
                  <a:srgbClr val="061C5B"/>
                </a:solidFill>
                <a:latin typeface="Arimo Bold"/>
                <a:ea typeface="Arimo Bold"/>
                <a:cs typeface="Arimo Bold"/>
                <a:sym typeface="Arimo Bold"/>
              </a:rPr>
              <a:t>'a': Ekleme modu, mevcut içeriği silmeden sonuna yeni veri ekler.</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624500"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028700" y="3953593"/>
            <a:ext cx="11301259" cy="2924201"/>
          </a:xfrm>
          <a:custGeom>
            <a:avLst/>
            <a:gdLst/>
            <a:ahLst/>
            <a:cxnLst/>
            <a:rect l="l" t="t" r="r" b="b"/>
            <a:pathLst>
              <a:path w="11301259" h="2924201">
                <a:moveTo>
                  <a:pt x="0" y="0"/>
                </a:moveTo>
                <a:lnTo>
                  <a:pt x="11301259" y="0"/>
                </a:lnTo>
                <a:lnTo>
                  <a:pt x="11301259" y="2924201"/>
                </a:lnTo>
                <a:lnTo>
                  <a:pt x="0" y="2924201"/>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6686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dosyadan sadece ilk 10 karakteri nasıl okursunuz?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2: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028700" y="4337627"/>
            <a:ext cx="14243611" cy="4006015"/>
          </a:xfrm>
          <a:custGeom>
            <a:avLst/>
            <a:gdLst/>
            <a:ahLst/>
            <a:cxnLst/>
            <a:rect l="l" t="t" r="r" b="b"/>
            <a:pathLst>
              <a:path w="14243611" h="4006015">
                <a:moveTo>
                  <a:pt x="0" y="0"/>
                </a:moveTo>
                <a:lnTo>
                  <a:pt x="14243611" y="0"/>
                </a:lnTo>
                <a:lnTo>
                  <a:pt x="14243611" y="4006015"/>
                </a:lnTo>
                <a:lnTo>
                  <a:pt x="0" y="400601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6686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Kullanıcıdan alınan bir girdiyi dosyaya nasıl yazarsınız?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3: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288603" y="4337627"/>
            <a:ext cx="12307899" cy="3707755"/>
          </a:xfrm>
          <a:custGeom>
            <a:avLst/>
            <a:gdLst/>
            <a:ahLst/>
            <a:cxnLst/>
            <a:rect l="l" t="t" r="r" b="b"/>
            <a:pathLst>
              <a:path w="12307899" h="3707755">
                <a:moveTo>
                  <a:pt x="0" y="0"/>
                </a:moveTo>
                <a:lnTo>
                  <a:pt x="12307900" y="0"/>
                </a:lnTo>
                <a:lnTo>
                  <a:pt x="12307900" y="3707755"/>
                </a:lnTo>
                <a:lnTo>
                  <a:pt x="0" y="370775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6686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dosyayı okurken, boş satırları atlayarak nasıl okursunuz?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4: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920126" y="4190780"/>
            <a:ext cx="13474800" cy="3200265"/>
          </a:xfrm>
          <a:custGeom>
            <a:avLst/>
            <a:gdLst/>
            <a:ahLst/>
            <a:cxnLst/>
            <a:rect l="l" t="t" r="r" b="b"/>
            <a:pathLst>
              <a:path w="13474800" h="3200265">
                <a:moveTo>
                  <a:pt x="0" y="0"/>
                </a:moveTo>
                <a:lnTo>
                  <a:pt x="13474799" y="0"/>
                </a:lnTo>
                <a:lnTo>
                  <a:pt x="13474799" y="3200265"/>
                </a:lnTo>
                <a:lnTo>
                  <a:pt x="0" y="320026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7136"/>
          </a:xfrm>
          <a:prstGeom prst="rect">
            <a:avLst/>
          </a:prstGeom>
        </p:spPr>
        <p:txBody>
          <a:bodyPr lIns="0" tIns="0" rIns="0" bIns="0" rtlCol="0" anchor="t">
            <a:spAutoFit/>
          </a:bodyPr>
          <a:lstStyle/>
          <a:p>
            <a:pPr algn="l">
              <a:lnSpc>
                <a:spcPts val="5080"/>
              </a:lnSpc>
            </a:pPr>
            <a:r>
              <a:rPr lang="en-US" sz="4500" b="1" spc="-198">
                <a:solidFill>
                  <a:srgbClr val="061C5B"/>
                </a:solidFill>
                <a:latin typeface="Arimo Bold"/>
                <a:ea typeface="Arimo Bold"/>
                <a:cs typeface="Arimo Bold"/>
                <a:sym typeface="Arimo Bold"/>
              </a:rPr>
              <a:t>Soru: 1'den 10'a kadar olan sayıları bir dosyaya nasıl yazarsınız?</a:t>
            </a:r>
          </a:p>
          <a:p>
            <a:pPr marL="0" lvl="0" indent="0" algn="l">
              <a:lnSpc>
                <a:spcPts val="5084"/>
              </a:lnSpc>
              <a:spcBef>
                <a:spcPct val="0"/>
              </a:spcBef>
            </a:pPr>
            <a:endParaRPr lang="en-US" sz="4500" b="1" spc="-198">
              <a:solidFill>
                <a:srgbClr val="061C5B"/>
              </a:solidFill>
              <a:latin typeface="Arimo Bold"/>
              <a:ea typeface="Arimo Bold"/>
              <a:cs typeface="Arimo Bold"/>
              <a:sym typeface="Arimo 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0945"/>
        </a:solidFill>
        <a:effectLst/>
      </p:bgPr>
    </p:bg>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9483" y="-44625"/>
            <a:ext cx="18307482" cy="10323165"/>
          </a:xfrm>
          <a:custGeom>
            <a:avLst/>
            <a:gdLst/>
            <a:ahLst/>
            <a:cxnLst/>
            <a:rect l="l" t="t" r="r" b="b"/>
            <a:pathLst>
              <a:path w="18307482" h="10323165">
                <a:moveTo>
                  <a:pt x="0" y="0"/>
                </a:moveTo>
                <a:lnTo>
                  <a:pt x="18307483" y="0"/>
                </a:lnTo>
                <a:lnTo>
                  <a:pt x="18307483" y="10323165"/>
                </a:lnTo>
                <a:lnTo>
                  <a:pt x="0" y="10323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5673202" y="-64465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6">
              <a:extLst>
                <a:ext uri="{96DAC541-7B7A-43D3-8B79-37D633B846F1}">
                  <asvg:svgBlip xmlns:asvg="http://schemas.microsoft.com/office/drawing/2016/SVG/main" r:embed="rId7"/>
                </a:ext>
              </a:extLst>
            </a:blip>
            <a:stretch>
              <a:fillRect t="-229" b="-229"/>
            </a:stretch>
          </a:blipFill>
        </p:spPr>
        <p:txBody>
          <a:bodyPr/>
          <a:lstStyle/>
          <a:p>
            <a:endParaRPr lang="tr-TR"/>
          </a:p>
        </p:txBody>
      </p:sp>
      <p:sp>
        <p:nvSpPr>
          <p:cNvPr id="5" name="TextBox 5"/>
          <p:cNvSpPr txBox="1"/>
          <p:nvPr/>
        </p:nvSpPr>
        <p:spPr>
          <a:xfrm>
            <a:off x="585248" y="1163928"/>
            <a:ext cx="7745673" cy="1001527"/>
          </a:xfrm>
          <a:prstGeom prst="rect">
            <a:avLst/>
          </a:prstGeom>
        </p:spPr>
        <p:txBody>
          <a:bodyPr lIns="0" tIns="0" rIns="0" bIns="0" rtlCol="0" anchor="t">
            <a:spAutoFit/>
          </a:bodyPr>
          <a:lstStyle/>
          <a:p>
            <a:pPr algn="l">
              <a:lnSpc>
                <a:spcPts val="7068"/>
              </a:lnSpc>
            </a:pPr>
            <a:r>
              <a:rPr lang="en-US" sz="7767" b="1">
                <a:solidFill>
                  <a:srgbClr val="061C5B"/>
                </a:solidFill>
                <a:latin typeface="Arimo Bold"/>
                <a:ea typeface="Arimo Bold"/>
                <a:cs typeface="Arimo Bold"/>
                <a:sym typeface="Arimo Bold"/>
              </a:rPr>
              <a:t>Dersin İçeriği</a:t>
            </a:r>
          </a:p>
        </p:txBody>
      </p:sp>
      <p:sp>
        <p:nvSpPr>
          <p:cNvPr id="6" name="Freeform 6"/>
          <p:cNvSpPr/>
          <p:nvPr/>
        </p:nvSpPr>
        <p:spPr>
          <a:xfrm>
            <a:off x="585248" y="2082562"/>
            <a:ext cx="7477555" cy="130121"/>
          </a:xfrm>
          <a:custGeom>
            <a:avLst/>
            <a:gdLst/>
            <a:ahLst/>
            <a:cxnLst/>
            <a:rect l="l" t="t" r="r" b="b"/>
            <a:pathLst>
              <a:path w="7477555" h="130121">
                <a:moveTo>
                  <a:pt x="0" y="0"/>
                </a:moveTo>
                <a:lnTo>
                  <a:pt x="7477555" y="0"/>
                </a:lnTo>
                <a:lnTo>
                  <a:pt x="7477555" y="130120"/>
                </a:lnTo>
                <a:lnTo>
                  <a:pt x="0" y="1301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grpSp>
        <p:nvGrpSpPr>
          <p:cNvPr id="7" name="Group 7"/>
          <p:cNvGrpSpPr/>
          <p:nvPr/>
        </p:nvGrpSpPr>
        <p:grpSpPr>
          <a:xfrm rot="5400000">
            <a:off x="639872" y="6178538"/>
            <a:ext cx="4056586" cy="5336329"/>
            <a:chOff x="0" y="0"/>
            <a:chExt cx="5408781" cy="7115105"/>
          </a:xfrm>
        </p:grpSpPr>
        <p:sp>
          <p:nvSpPr>
            <p:cNvPr id="8" name="Freeform 8"/>
            <p:cNvSpPr/>
            <p:nvPr/>
          </p:nvSpPr>
          <p:spPr>
            <a:xfrm>
              <a:off x="0" y="0"/>
              <a:ext cx="5408806" cy="7115115"/>
            </a:xfrm>
            <a:custGeom>
              <a:avLst/>
              <a:gdLst/>
              <a:ahLst/>
              <a:cxnLst/>
              <a:rect l="l" t="t" r="r" b="b"/>
              <a:pathLst>
                <a:path w="5408806" h="7115115">
                  <a:moveTo>
                    <a:pt x="0" y="0"/>
                  </a:moveTo>
                  <a:lnTo>
                    <a:pt x="5408806" y="0"/>
                  </a:lnTo>
                  <a:lnTo>
                    <a:pt x="5408806" y="7115115"/>
                  </a:lnTo>
                  <a:lnTo>
                    <a:pt x="0" y="7115115"/>
                  </a:lnTo>
                  <a:lnTo>
                    <a:pt x="0" y="0"/>
                  </a:lnTo>
                  <a:close/>
                </a:path>
              </a:pathLst>
            </a:custGeom>
            <a:blipFill>
              <a:blip r:embed="rId10"/>
              <a:stretch>
                <a:fillRect l="-9698" r="-9698"/>
              </a:stretch>
            </a:blipFill>
          </p:spPr>
          <p:txBody>
            <a:bodyPr/>
            <a:lstStyle/>
            <a:p>
              <a:endParaRPr lang="tr-TR"/>
            </a:p>
          </p:txBody>
        </p:sp>
      </p:grpSp>
      <p:grpSp>
        <p:nvGrpSpPr>
          <p:cNvPr id="9" name="Group 9"/>
          <p:cNvGrpSpPr/>
          <p:nvPr/>
        </p:nvGrpSpPr>
        <p:grpSpPr>
          <a:xfrm rot="-5400000">
            <a:off x="14281164" y="-1641647"/>
            <a:ext cx="2389156" cy="5624516"/>
            <a:chOff x="0" y="0"/>
            <a:chExt cx="3185541" cy="7499355"/>
          </a:xfrm>
        </p:grpSpPr>
        <p:sp>
          <p:nvSpPr>
            <p:cNvPr id="10" name="Freeform 10"/>
            <p:cNvSpPr/>
            <p:nvPr/>
          </p:nvSpPr>
          <p:spPr>
            <a:xfrm>
              <a:off x="0" y="0"/>
              <a:ext cx="3185541" cy="7499350"/>
            </a:xfrm>
            <a:custGeom>
              <a:avLst/>
              <a:gdLst/>
              <a:ahLst/>
              <a:cxnLst/>
              <a:rect l="l" t="t" r="r" b="b"/>
              <a:pathLst>
                <a:path w="3185541" h="7499350">
                  <a:moveTo>
                    <a:pt x="0" y="0"/>
                  </a:moveTo>
                  <a:lnTo>
                    <a:pt x="3185541" y="0"/>
                  </a:lnTo>
                  <a:lnTo>
                    <a:pt x="3185541" y="7499350"/>
                  </a:lnTo>
                  <a:lnTo>
                    <a:pt x="0" y="7499350"/>
                  </a:lnTo>
                  <a:lnTo>
                    <a:pt x="0" y="0"/>
                  </a:lnTo>
                  <a:close/>
                </a:path>
              </a:pathLst>
            </a:custGeom>
            <a:blipFill>
              <a:blip r:embed="rId11"/>
              <a:stretch>
                <a:fillRect l="-56900" r="-56900"/>
              </a:stretch>
            </a:blipFill>
          </p:spPr>
          <p:txBody>
            <a:bodyPr/>
            <a:lstStyle/>
            <a:p>
              <a:endParaRPr lang="tr-TR"/>
            </a:p>
          </p:txBody>
        </p:sp>
      </p:grpSp>
      <p:sp>
        <p:nvSpPr>
          <p:cNvPr id="11" name="Freeform 11"/>
          <p:cNvSpPr/>
          <p:nvPr/>
        </p:nvSpPr>
        <p:spPr>
          <a:xfrm>
            <a:off x="10269382" y="2023488"/>
            <a:ext cx="7237329" cy="6667390"/>
          </a:xfrm>
          <a:custGeom>
            <a:avLst/>
            <a:gdLst/>
            <a:ahLst/>
            <a:cxnLst/>
            <a:rect l="l" t="t" r="r" b="b"/>
            <a:pathLst>
              <a:path w="7237329" h="6667390">
                <a:moveTo>
                  <a:pt x="0" y="0"/>
                </a:moveTo>
                <a:lnTo>
                  <a:pt x="7237330" y="0"/>
                </a:lnTo>
                <a:lnTo>
                  <a:pt x="7237330" y="6667390"/>
                </a:lnTo>
                <a:lnTo>
                  <a:pt x="0" y="6667390"/>
                </a:lnTo>
                <a:lnTo>
                  <a:pt x="0" y="0"/>
                </a:lnTo>
                <a:close/>
              </a:path>
            </a:pathLst>
          </a:custGeom>
          <a:blipFill>
            <a:blip r:embed="rId12"/>
            <a:stretch>
              <a:fillRect/>
            </a:stretch>
          </a:blipFill>
        </p:spPr>
        <p:txBody>
          <a:bodyPr/>
          <a:lstStyle/>
          <a:p>
            <a:endParaRPr lang="tr-TR"/>
          </a:p>
        </p:txBody>
      </p:sp>
      <p:sp>
        <p:nvSpPr>
          <p:cNvPr id="12" name="TextBox 12"/>
          <p:cNvSpPr txBox="1"/>
          <p:nvPr/>
        </p:nvSpPr>
        <p:spPr>
          <a:xfrm>
            <a:off x="0" y="2525934"/>
            <a:ext cx="9349832" cy="3348206"/>
          </a:xfrm>
          <a:prstGeom prst="rect">
            <a:avLst/>
          </a:prstGeom>
        </p:spPr>
        <p:txBody>
          <a:bodyPr lIns="0" tIns="0" rIns="0" bIns="0" rtlCol="0" anchor="t">
            <a:spAutoFit/>
          </a:bodyPr>
          <a:lstStyle/>
          <a:p>
            <a:pPr marL="1020200" lvl="1" indent="-510100" algn="l">
              <a:lnSpc>
                <a:spcPts val="6615"/>
              </a:lnSpc>
              <a:buAutoNum type="arabicPeriod"/>
            </a:pPr>
            <a:r>
              <a:rPr lang="en-US" sz="4725" b="1">
                <a:solidFill>
                  <a:srgbClr val="061C5B"/>
                </a:solidFill>
                <a:latin typeface="Arimo Bold"/>
                <a:ea typeface="Arimo Bold"/>
                <a:cs typeface="Arimo Bold"/>
                <a:sym typeface="Arimo Bold"/>
              </a:rPr>
              <a:t>Dosya Yazma </a:t>
            </a:r>
          </a:p>
          <a:p>
            <a:pPr marL="1020200" lvl="1" indent="-510100" algn="l">
              <a:lnSpc>
                <a:spcPts val="6615"/>
              </a:lnSpc>
              <a:buAutoNum type="arabicPeriod"/>
            </a:pPr>
            <a:r>
              <a:rPr lang="en-US" sz="4725" b="1">
                <a:solidFill>
                  <a:srgbClr val="061C5B"/>
                </a:solidFill>
                <a:latin typeface="Arimo Bold"/>
                <a:ea typeface="Arimo Bold"/>
                <a:cs typeface="Arimo Bold"/>
                <a:sym typeface="Arimo Bold"/>
              </a:rPr>
              <a:t>Dosya Okuma </a:t>
            </a:r>
          </a:p>
          <a:p>
            <a:pPr marL="1020200" lvl="1" indent="-510100" algn="l">
              <a:lnSpc>
                <a:spcPts val="6615"/>
              </a:lnSpc>
              <a:spcBef>
                <a:spcPct val="0"/>
              </a:spcBef>
              <a:buAutoNum type="arabicPeriod"/>
            </a:pPr>
            <a:r>
              <a:rPr lang="en-US" sz="4725" b="1">
                <a:solidFill>
                  <a:srgbClr val="061C5B"/>
                </a:solidFill>
                <a:latin typeface="Arimo Bold"/>
                <a:ea typeface="Arimo Bold"/>
                <a:cs typeface="Arimo Bold"/>
                <a:sym typeface="Arimo Bold"/>
              </a:rPr>
              <a:t>Kapsamlı Uygulama: Öğrenci Notları Sistemi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5: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028700" y="4223327"/>
            <a:ext cx="13103003" cy="4029173"/>
          </a:xfrm>
          <a:custGeom>
            <a:avLst/>
            <a:gdLst/>
            <a:ahLst/>
            <a:cxnLst/>
            <a:rect l="l" t="t" r="r" b="b"/>
            <a:pathLst>
              <a:path w="13103003" h="4029173">
                <a:moveTo>
                  <a:pt x="0" y="0"/>
                </a:moveTo>
                <a:lnTo>
                  <a:pt x="13103003" y="0"/>
                </a:lnTo>
                <a:lnTo>
                  <a:pt x="13103003" y="4029173"/>
                </a:lnTo>
                <a:lnTo>
                  <a:pt x="0" y="4029173"/>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6686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dosyanın boyutunu (byte olarak) nasıl öğrenirsiniz?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6: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920126" y="4137602"/>
            <a:ext cx="11301259" cy="5791895"/>
          </a:xfrm>
          <a:custGeom>
            <a:avLst/>
            <a:gdLst/>
            <a:ahLst/>
            <a:cxnLst/>
            <a:rect l="l" t="t" r="r" b="b"/>
            <a:pathLst>
              <a:path w="11301259" h="5791895">
                <a:moveTo>
                  <a:pt x="0" y="0"/>
                </a:moveTo>
                <a:lnTo>
                  <a:pt x="11301258" y="0"/>
                </a:lnTo>
                <a:lnTo>
                  <a:pt x="11301258" y="5791895"/>
                </a:lnTo>
                <a:lnTo>
                  <a:pt x="0" y="579189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Dosyada belirli bir kelimenin kaç kez geçtiğini nasıl bulursunuz?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7: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288603" y="4651131"/>
            <a:ext cx="13511072" cy="3715545"/>
          </a:xfrm>
          <a:custGeom>
            <a:avLst/>
            <a:gdLst/>
            <a:ahLst/>
            <a:cxnLst/>
            <a:rect l="l" t="t" r="r" b="b"/>
            <a:pathLst>
              <a:path w="13511072" h="3715545">
                <a:moveTo>
                  <a:pt x="0" y="0"/>
                </a:moveTo>
                <a:lnTo>
                  <a:pt x="13511072" y="0"/>
                </a:lnTo>
                <a:lnTo>
                  <a:pt x="13511072" y="3715545"/>
                </a:lnTo>
                <a:lnTo>
                  <a:pt x="0" y="371554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dosyanın tüm satırlarını büyük harfe dönüştürüp yeni bir dosyaya nasıl yazarsınız?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8: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028700" y="3950312"/>
            <a:ext cx="11301259" cy="5707136"/>
          </a:xfrm>
          <a:custGeom>
            <a:avLst/>
            <a:gdLst/>
            <a:ahLst/>
            <a:cxnLst/>
            <a:rect l="l" t="t" r="r" b="b"/>
            <a:pathLst>
              <a:path w="11301259" h="5707136">
                <a:moveTo>
                  <a:pt x="0" y="0"/>
                </a:moveTo>
                <a:lnTo>
                  <a:pt x="11301259" y="0"/>
                </a:lnTo>
                <a:lnTo>
                  <a:pt x="11301259" y="5707136"/>
                </a:lnTo>
                <a:lnTo>
                  <a:pt x="0" y="5707136"/>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6686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dosyadaki toplam satır sayısını nasıl bulursunuz?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83626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9: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920126" y="4505394"/>
            <a:ext cx="14904841" cy="3390851"/>
          </a:xfrm>
          <a:custGeom>
            <a:avLst/>
            <a:gdLst/>
            <a:ahLst/>
            <a:cxnLst/>
            <a:rect l="l" t="t" r="r" b="b"/>
            <a:pathLst>
              <a:path w="14904841" h="3390851">
                <a:moveTo>
                  <a:pt x="0" y="0"/>
                </a:moveTo>
                <a:lnTo>
                  <a:pt x="14904841" y="0"/>
                </a:lnTo>
                <a:lnTo>
                  <a:pt x="14904841" y="3390852"/>
                </a:lnTo>
                <a:lnTo>
                  <a:pt x="0" y="3390852"/>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dosyanın aynısını kopyalayıp yeni bir dosya nasıl oluşturursunuz?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10: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028700" y="3897347"/>
            <a:ext cx="10274015" cy="5869031"/>
          </a:xfrm>
          <a:custGeom>
            <a:avLst/>
            <a:gdLst/>
            <a:ahLst/>
            <a:cxnLst/>
            <a:rect l="l" t="t" r="r" b="b"/>
            <a:pathLst>
              <a:path w="10274015" h="5869031">
                <a:moveTo>
                  <a:pt x="0" y="0"/>
                </a:moveTo>
                <a:lnTo>
                  <a:pt x="10274015" y="0"/>
                </a:lnTo>
                <a:lnTo>
                  <a:pt x="10274015" y="5869032"/>
                </a:lnTo>
                <a:lnTo>
                  <a:pt x="0" y="5869032"/>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6686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CSV formatında bir dosyaya nasıl veri yazarsınız?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11: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4563823"/>
            <a:ext cx="10832224" cy="3764198"/>
          </a:xfrm>
          <a:custGeom>
            <a:avLst/>
            <a:gdLst/>
            <a:ahLst/>
            <a:cxnLst/>
            <a:rect l="l" t="t" r="r" b="b"/>
            <a:pathLst>
              <a:path w="10832224" h="3764198">
                <a:moveTo>
                  <a:pt x="0" y="0"/>
                </a:moveTo>
                <a:lnTo>
                  <a:pt x="10832224" y="0"/>
                </a:lnTo>
                <a:lnTo>
                  <a:pt x="10832224" y="3764198"/>
                </a:lnTo>
                <a:lnTo>
                  <a:pt x="0" y="3764198"/>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333028"/>
            <a:ext cx="16776172" cy="194504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metin dosyası çok büyükse (örneğin 1 GB), bu dosyada belirli bir kelimenin geçtiği satırları nasıl bulursunuz? Ayrıca bulduğunuz satırları yeni bir dosyaya yazın.</a:t>
            </a:r>
          </a:p>
        </p:txBody>
      </p:sp>
      <p:sp>
        <p:nvSpPr>
          <p:cNvPr id="10" name="TextBox 10"/>
          <p:cNvSpPr txBox="1"/>
          <p:nvPr/>
        </p:nvSpPr>
        <p:spPr>
          <a:xfrm>
            <a:off x="483128" y="8590839"/>
            <a:ext cx="16485043" cy="1473502"/>
          </a:xfrm>
          <a:prstGeom prst="rect">
            <a:avLst/>
          </a:prstGeom>
        </p:spPr>
        <p:txBody>
          <a:bodyPr lIns="0" tIns="0" rIns="0" bIns="0" rtlCol="0" anchor="t">
            <a:spAutoFit/>
          </a:bodyPr>
          <a:lstStyle/>
          <a:p>
            <a:pPr algn="ctr">
              <a:lnSpc>
                <a:spcPts val="5858"/>
              </a:lnSpc>
              <a:spcBef>
                <a:spcPct val="0"/>
              </a:spcBef>
            </a:pPr>
            <a:r>
              <a:rPr lang="en-US" sz="4184" b="1">
                <a:solidFill>
                  <a:srgbClr val="061C5B"/>
                </a:solidFill>
                <a:latin typeface="Arimo Bold"/>
                <a:ea typeface="Arimo Bold"/>
                <a:cs typeface="Arimo Bold"/>
                <a:sym typeface="Arimo Bold"/>
              </a:rPr>
              <a:t>Bu kod, büyük bir dosyada Python kelimesi geçen satırları bulur ve sonuc_dosya.txt dosyasına yazar.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12: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3477973"/>
            <a:ext cx="11301259" cy="4774782"/>
          </a:xfrm>
          <a:custGeom>
            <a:avLst/>
            <a:gdLst/>
            <a:ahLst/>
            <a:cxnLst/>
            <a:rect l="l" t="t" r="r" b="b"/>
            <a:pathLst>
              <a:path w="11301259" h="4774782">
                <a:moveTo>
                  <a:pt x="0" y="0"/>
                </a:moveTo>
                <a:lnTo>
                  <a:pt x="11301259" y="0"/>
                </a:lnTo>
                <a:lnTo>
                  <a:pt x="11301259" y="4774782"/>
                </a:lnTo>
                <a:lnTo>
                  <a:pt x="0" y="4774782"/>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75853"/>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metin dosyasındaki tüm satırları tersine çevirerek (sondan başa doğru) yeni bir dosyaya yazın.</a:t>
            </a:r>
          </a:p>
        </p:txBody>
      </p:sp>
      <p:sp>
        <p:nvSpPr>
          <p:cNvPr id="10" name="TextBox 10"/>
          <p:cNvSpPr txBox="1"/>
          <p:nvPr/>
        </p:nvSpPr>
        <p:spPr>
          <a:xfrm>
            <a:off x="483128" y="8443255"/>
            <a:ext cx="16776172" cy="686308"/>
          </a:xfrm>
          <a:prstGeom prst="rect">
            <a:avLst/>
          </a:prstGeom>
        </p:spPr>
        <p:txBody>
          <a:bodyPr lIns="0" tIns="0" rIns="0" bIns="0" rtlCol="0" anchor="t">
            <a:spAutoFit/>
          </a:bodyPr>
          <a:lstStyle/>
          <a:p>
            <a:pPr algn="ctr">
              <a:lnSpc>
                <a:spcPts val="5485"/>
              </a:lnSpc>
              <a:spcBef>
                <a:spcPct val="0"/>
              </a:spcBef>
            </a:pPr>
            <a:r>
              <a:rPr lang="en-US" sz="3918" b="1">
                <a:solidFill>
                  <a:srgbClr val="061C5B"/>
                </a:solidFill>
                <a:latin typeface="Arimo Bold"/>
                <a:ea typeface="Arimo Bold"/>
                <a:cs typeface="Arimo Bold"/>
                <a:sym typeface="Arimo Bold"/>
              </a:rPr>
              <a:t>Bu kod, dosyadaki satırları ters sırada ters_dosya.txt dosyasına yazar.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13: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3477973"/>
            <a:ext cx="11301259" cy="4803035"/>
          </a:xfrm>
          <a:custGeom>
            <a:avLst/>
            <a:gdLst/>
            <a:ahLst/>
            <a:cxnLst/>
            <a:rect l="l" t="t" r="r" b="b"/>
            <a:pathLst>
              <a:path w="11301259" h="4803035">
                <a:moveTo>
                  <a:pt x="0" y="0"/>
                </a:moveTo>
                <a:lnTo>
                  <a:pt x="11301259" y="0"/>
                </a:lnTo>
                <a:lnTo>
                  <a:pt x="11301259" y="4803035"/>
                </a:lnTo>
                <a:lnTo>
                  <a:pt x="0" y="480303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75853"/>
            <a:ext cx="17157243"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İki farklı dosyada aynı satırların olup olmadığını nasıl karşılaştırırsınız? Eğer varsa, bu ortak satırları yeni bir dosyaya yazın.</a:t>
            </a:r>
          </a:p>
        </p:txBody>
      </p:sp>
      <p:sp>
        <p:nvSpPr>
          <p:cNvPr id="10" name="TextBox 10"/>
          <p:cNvSpPr txBox="1"/>
          <p:nvPr/>
        </p:nvSpPr>
        <p:spPr>
          <a:xfrm>
            <a:off x="483128" y="8204808"/>
            <a:ext cx="17157243" cy="1469478"/>
          </a:xfrm>
          <a:prstGeom prst="rect">
            <a:avLst/>
          </a:prstGeom>
        </p:spPr>
        <p:txBody>
          <a:bodyPr lIns="0" tIns="0" rIns="0" bIns="0" rtlCol="0" anchor="t">
            <a:spAutoFit/>
          </a:bodyPr>
          <a:lstStyle/>
          <a:p>
            <a:pPr algn="ctr">
              <a:lnSpc>
                <a:spcPts val="5841"/>
              </a:lnSpc>
              <a:spcBef>
                <a:spcPct val="0"/>
              </a:spcBef>
            </a:pPr>
            <a:r>
              <a:rPr lang="en-US" sz="4172" b="1">
                <a:solidFill>
                  <a:srgbClr val="061C5B"/>
                </a:solidFill>
                <a:latin typeface="Arimo Bold"/>
                <a:ea typeface="Arimo Bold"/>
                <a:cs typeface="Arimo Bold"/>
                <a:sym typeface="Arimo Bold"/>
              </a:rPr>
              <a:t>Bu kod, dosya1.txt ve dosya2.txt dosyalarındaki ortak satırları bulur ve ortak_satirlar.txt dosyasına yazar.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14: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29282" y="3472600"/>
            <a:ext cx="13086068" cy="4825488"/>
          </a:xfrm>
          <a:custGeom>
            <a:avLst/>
            <a:gdLst/>
            <a:ahLst/>
            <a:cxnLst/>
            <a:rect l="l" t="t" r="r" b="b"/>
            <a:pathLst>
              <a:path w="13086068" h="4825488">
                <a:moveTo>
                  <a:pt x="0" y="0"/>
                </a:moveTo>
                <a:lnTo>
                  <a:pt x="13086068" y="0"/>
                </a:lnTo>
                <a:lnTo>
                  <a:pt x="13086068" y="4825488"/>
                </a:lnTo>
                <a:lnTo>
                  <a:pt x="0" y="4825488"/>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47278"/>
            <a:ext cx="17429436"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2 GB boyutundaki bir dosyayı belleğe sığdırmadan nasıl okuyup işlersiniz? (Örneğin, her seferinde 1024 bayt okuyarak işleyin.)</a:t>
            </a:r>
          </a:p>
        </p:txBody>
      </p:sp>
      <p:sp>
        <p:nvSpPr>
          <p:cNvPr id="10" name="TextBox 10"/>
          <p:cNvSpPr txBox="1"/>
          <p:nvPr/>
        </p:nvSpPr>
        <p:spPr>
          <a:xfrm>
            <a:off x="429282" y="8502949"/>
            <a:ext cx="17429436" cy="1405928"/>
          </a:xfrm>
          <a:prstGeom prst="rect">
            <a:avLst/>
          </a:prstGeom>
        </p:spPr>
        <p:txBody>
          <a:bodyPr lIns="0" tIns="0" rIns="0" bIns="0" rtlCol="0" anchor="t">
            <a:spAutoFit/>
          </a:bodyPr>
          <a:lstStyle/>
          <a:p>
            <a:pPr algn="ctr">
              <a:lnSpc>
                <a:spcPts val="5561"/>
              </a:lnSpc>
              <a:spcBef>
                <a:spcPct val="0"/>
              </a:spcBef>
            </a:pPr>
            <a:r>
              <a:rPr lang="en-US" sz="3972" b="1">
                <a:solidFill>
                  <a:srgbClr val="000000"/>
                </a:solidFill>
                <a:latin typeface="Arimo Bold"/>
                <a:ea typeface="Arimo Bold"/>
                <a:cs typeface="Arimo Bold"/>
                <a:sym typeface="Arimo Bold"/>
              </a:rPr>
              <a:t>Bu kod, büyük bir dosyayı 1 KB'lık parçalar halinde okuyup bellekte aşırı yüklenmeden işleyebilir.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4" name="Freeform 4"/>
          <p:cNvSpPr/>
          <p:nvPr/>
        </p:nvSpPr>
        <p:spPr>
          <a:xfrm>
            <a:off x="757234" y="1768137"/>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6">
              <a:extLst>
                <a:ext uri="{96DAC541-7B7A-43D3-8B79-37D633B846F1}">
                  <asvg:svgBlip xmlns:asvg="http://schemas.microsoft.com/office/drawing/2016/SVG/main" r:embed="rId7"/>
                </a:ext>
              </a:extLst>
            </a:blip>
            <a:stretch>
              <a:fillRect t="-2220" b="-2220"/>
            </a:stretch>
          </a:blipFill>
        </p:spPr>
        <p:txBody>
          <a:bodyPr/>
          <a:lstStyle/>
          <a:p>
            <a:endParaRPr lang="tr-TR"/>
          </a:p>
        </p:txBody>
      </p:sp>
      <p:grpSp>
        <p:nvGrpSpPr>
          <p:cNvPr id="5" name="Group 5"/>
          <p:cNvGrpSpPr/>
          <p:nvPr/>
        </p:nvGrpSpPr>
        <p:grpSpPr>
          <a:xfrm rot="5400000">
            <a:off x="9733118" y="1569624"/>
            <a:ext cx="11581828" cy="8442579"/>
            <a:chOff x="0" y="0"/>
            <a:chExt cx="15442437" cy="11256772"/>
          </a:xfrm>
        </p:grpSpPr>
        <p:sp>
          <p:nvSpPr>
            <p:cNvPr id="6" name="Freeform 6"/>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8"/>
              <a:stretch>
                <a:fillRect t="-5675" b="-5675"/>
              </a:stretch>
            </a:blipFill>
          </p:spPr>
          <p:txBody>
            <a:bodyPr/>
            <a:lstStyle/>
            <a:p>
              <a:endParaRPr lang="tr-TR"/>
            </a:p>
          </p:txBody>
        </p:sp>
      </p:grpSp>
      <p:sp>
        <p:nvSpPr>
          <p:cNvPr id="7" name="TextBox 7"/>
          <p:cNvSpPr txBox="1"/>
          <p:nvPr/>
        </p:nvSpPr>
        <p:spPr>
          <a:xfrm>
            <a:off x="757234" y="2732751"/>
            <a:ext cx="15583577" cy="7689215"/>
          </a:xfrm>
          <a:prstGeom prst="rect">
            <a:avLst/>
          </a:prstGeom>
        </p:spPr>
        <p:txBody>
          <a:bodyPr lIns="0" tIns="0" rIns="0" bIns="0" rtlCol="0" anchor="t">
            <a:spAutoFit/>
          </a:bodyPr>
          <a:lstStyle/>
          <a:p>
            <a:pPr algn="l">
              <a:lnSpc>
                <a:spcPts val="5076"/>
              </a:lnSpc>
            </a:pPr>
            <a:r>
              <a:rPr lang="en-US" sz="4500" b="1" spc="-198">
                <a:solidFill>
                  <a:srgbClr val="061C5B"/>
                </a:solidFill>
                <a:latin typeface="Arimo Bold"/>
                <a:ea typeface="Arimo Bold"/>
                <a:cs typeface="Arimo Bold"/>
                <a:sym typeface="Arimo Bold"/>
              </a:rPr>
              <a:t>List (Liste):</a:t>
            </a:r>
          </a:p>
          <a:p>
            <a:pPr algn="l">
              <a:lnSpc>
                <a:spcPts val="5080"/>
              </a:lnSpc>
            </a:pPr>
            <a:r>
              <a:rPr lang="en-US" sz="4500" b="1" spc="-198">
                <a:solidFill>
                  <a:srgbClr val="061C5B"/>
                </a:solidFill>
                <a:latin typeface="Arimo Bold"/>
                <a:ea typeface="Arimo Bold"/>
                <a:cs typeface="Arimo Bold"/>
                <a:sym typeface="Arimo Bold"/>
              </a:rPr>
              <a:t>Sıralı ve elemanları değiştirilebilir bir dizidir. Dizi elemanlarının tekrarlamasına izin verir. Aynı elemandan aynı dizide birden fazla olabilir.</a:t>
            </a:r>
          </a:p>
          <a:p>
            <a:pPr algn="l">
              <a:lnSpc>
                <a:spcPts val="5076"/>
              </a:lnSpc>
            </a:pPr>
            <a:endParaRPr lang="en-US" sz="4500" b="1" spc="-198">
              <a:solidFill>
                <a:srgbClr val="061C5B"/>
              </a:solidFill>
              <a:latin typeface="Arimo Bold"/>
              <a:ea typeface="Arimo Bold"/>
              <a:cs typeface="Arimo Bold"/>
              <a:sym typeface="Arimo Bold"/>
            </a:endParaRPr>
          </a:p>
          <a:p>
            <a:pPr algn="l">
              <a:lnSpc>
                <a:spcPts val="5076"/>
              </a:lnSpc>
            </a:pPr>
            <a:r>
              <a:rPr lang="en-US" sz="4500" b="1" spc="-198">
                <a:solidFill>
                  <a:srgbClr val="061C5B"/>
                </a:solidFill>
                <a:latin typeface="Arimo Bold"/>
                <a:ea typeface="Arimo Bold"/>
                <a:cs typeface="Arimo Bold"/>
                <a:sym typeface="Arimo Bold"/>
              </a:rPr>
              <a:t>Tuple:</a:t>
            </a:r>
          </a:p>
          <a:p>
            <a:pPr algn="l">
              <a:lnSpc>
                <a:spcPts val="5076"/>
              </a:lnSpc>
            </a:pPr>
            <a:r>
              <a:rPr lang="en-US" sz="4500" b="1" spc="-198">
                <a:solidFill>
                  <a:srgbClr val="061C5B"/>
                </a:solidFill>
                <a:latin typeface="Arimo Bold"/>
                <a:ea typeface="Arimo Bold"/>
                <a:cs typeface="Arimo Bold"/>
                <a:sym typeface="Arimo Bold"/>
              </a:rPr>
              <a:t>Sıralı ve elemanları değiştirilemeyen bir dizidir. Dizi elemanlarının tekrarlamasına izin verir. Aynı elemandan aynı dizide birden fazla olabilir.</a:t>
            </a:r>
          </a:p>
          <a:p>
            <a:pPr algn="l">
              <a:lnSpc>
                <a:spcPts val="5080"/>
              </a:lnSpc>
            </a:pPr>
            <a:endParaRPr lang="en-US" sz="4500" b="1" spc="-198">
              <a:solidFill>
                <a:srgbClr val="061C5B"/>
              </a:solidFill>
              <a:latin typeface="Arimo Bold"/>
              <a:ea typeface="Arimo Bold"/>
              <a:cs typeface="Arimo Bold"/>
              <a:sym typeface="Arimo Bold"/>
            </a:endParaRPr>
          </a:p>
          <a:p>
            <a:pPr algn="l">
              <a:lnSpc>
                <a:spcPts val="5080"/>
              </a:lnSpc>
            </a:pPr>
            <a:endParaRPr lang="en-US" sz="4500" b="1" spc="-198">
              <a:solidFill>
                <a:srgbClr val="061C5B"/>
              </a:solidFill>
              <a:latin typeface="Arimo Bold"/>
              <a:ea typeface="Arimo Bold"/>
              <a:cs typeface="Arimo Bold"/>
              <a:sym typeface="Arimo Bold"/>
            </a:endParaRPr>
          </a:p>
          <a:p>
            <a:pPr algn="l">
              <a:lnSpc>
                <a:spcPts val="5083"/>
              </a:lnSpc>
            </a:pPr>
            <a:endParaRPr lang="en-US" sz="4500" b="1" spc="-198">
              <a:solidFill>
                <a:srgbClr val="061C5B"/>
              </a:solidFill>
              <a:latin typeface="Arimo Bold"/>
              <a:ea typeface="Arimo Bold"/>
              <a:cs typeface="Arimo Bold"/>
              <a:sym typeface="Arimo Bold"/>
            </a:endParaRPr>
          </a:p>
        </p:txBody>
      </p:sp>
      <p:sp>
        <p:nvSpPr>
          <p:cNvPr id="8" name="Freeform 8"/>
          <p:cNvSpPr/>
          <p:nvPr/>
        </p:nvSpPr>
        <p:spPr>
          <a:xfrm>
            <a:off x="16095213" y="921346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9" name="Freeform 9"/>
          <p:cNvSpPr/>
          <p:nvPr/>
        </p:nvSpPr>
        <p:spPr>
          <a:xfrm>
            <a:off x="15926406" y="6718087"/>
            <a:ext cx="1501269" cy="3095401"/>
          </a:xfrm>
          <a:custGeom>
            <a:avLst/>
            <a:gdLst/>
            <a:ahLst/>
            <a:cxnLst/>
            <a:rect l="l" t="t" r="r" b="b"/>
            <a:pathLst>
              <a:path w="1501269" h="3095401">
                <a:moveTo>
                  <a:pt x="0" y="0"/>
                </a:moveTo>
                <a:lnTo>
                  <a:pt x="1501269" y="0"/>
                </a:lnTo>
                <a:lnTo>
                  <a:pt x="1501269" y="3095401"/>
                </a:lnTo>
                <a:lnTo>
                  <a:pt x="0" y="3095401"/>
                </a:lnTo>
                <a:lnTo>
                  <a:pt x="0" y="0"/>
                </a:lnTo>
                <a:close/>
              </a:path>
            </a:pathLst>
          </a:custGeom>
          <a:blipFill>
            <a:blip r:embed="rId9">
              <a:extLst>
                <a:ext uri="{96DAC541-7B7A-43D3-8B79-37D633B846F1}">
                  <asvg:svgBlip xmlns:asvg="http://schemas.microsoft.com/office/drawing/2016/SVG/main" r:embed="rId10"/>
                </a:ext>
              </a:extLst>
            </a:blip>
            <a:stretch>
              <a:fillRect l="-118" r="-118"/>
            </a:stretch>
          </a:blipFill>
        </p:spPr>
        <p:txBody>
          <a:bodyPr/>
          <a:lstStyle/>
          <a:p>
            <a:endParaRPr lang="tr-TR"/>
          </a:p>
        </p:txBody>
      </p:sp>
      <p:sp>
        <p:nvSpPr>
          <p:cNvPr id="10" name="Freeform 10"/>
          <p:cNvSpPr/>
          <p:nvPr/>
        </p:nvSpPr>
        <p:spPr>
          <a:xfrm>
            <a:off x="757234" y="1768137"/>
            <a:ext cx="5146996" cy="136640"/>
          </a:xfrm>
          <a:custGeom>
            <a:avLst/>
            <a:gdLst/>
            <a:ahLst/>
            <a:cxnLst/>
            <a:rect l="l" t="t" r="r" b="b"/>
            <a:pathLst>
              <a:path w="5146996" h="136640">
                <a:moveTo>
                  <a:pt x="0" y="0"/>
                </a:moveTo>
                <a:lnTo>
                  <a:pt x="5146996" y="0"/>
                </a:lnTo>
                <a:lnTo>
                  <a:pt x="5146996" y="136639"/>
                </a:lnTo>
                <a:lnTo>
                  <a:pt x="0" y="136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11" name="TextBox 11"/>
          <p:cNvSpPr txBox="1"/>
          <p:nvPr/>
        </p:nvSpPr>
        <p:spPr>
          <a:xfrm>
            <a:off x="0" y="572958"/>
            <a:ext cx="7837715" cy="1195179"/>
          </a:xfrm>
          <a:prstGeom prst="rect">
            <a:avLst/>
          </a:prstGeom>
        </p:spPr>
        <p:txBody>
          <a:bodyPr lIns="0" tIns="0" rIns="0" bIns="0" rtlCol="0" anchor="t">
            <a:spAutoFit/>
          </a:bodyPr>
          <a:lstStyle/>
          <a:p>
            <a:pPr algn="ctr">
              <a:lnSpc>
                <a:spcPts val="9508"/>
              </a:lnSpc>
              <a:spcBef>
                <a:spcPct val="0"/>
              </a:spcBef>
            </a:pPr>
            <a:r>
              <a:rPr lang="en-US" sz="6791" b="1">
                <a:solidFill>
                  <a:srgbClr val="061C5B"/>
                </a:solidFill>
                <a:latin typeface="Arimo Bold"/>
                <a:ea typeface="Arimo Bold"/>
                <a:cs typeface="Arimo Bold"/>
                <a:sym typeface="Arimo Bold"/>
              </a:rPr>
              <a:t>HATIRLAYALIM</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15: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3833177"/>
            <a:ext cx="16776172" cy="2516426"/>
          </a:xfrm>
          <a:custGeom>
            <a:avLst/>
            <a:gdLst/>
            <a:ahLst/>
            <a:cxnLst/>
            <a:rect l="l" t="t" r="r" b="b"/>
            <a:pathLst>
              <a:path w="16776172" h="2516426">
                <a:moveTo>
                  <a:pt x="0" y="0"/>
                </a:moveTo>
                <a:lnTo>
                  <a:pt x="16776172" y="0"/>
                </a:lnTo>
                <a:lnTo>
                  <a:pt x="16776172" y="2516425"/>
                </a:lnTo>
                <a:lnTo>
                  <a:pt x="0" y="251642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47278"/>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metin dosyasındaki her satırı numaralandırarak yeni bir dosyaya yazın. (Örneğin, 1. Bu ilk satır, 2. Bu ikinci satır)</a:t>
            </a:r>
          </a:p>
        </p:txBody>
      </p:sp>
      <p:sp>
        <p:nvSpPr>
          <p:cNvPr id="10" name="TextBox 10"/>
          <p:cNvSpPr txBox="1"/>
          <p:nvPr/>
        </p:nvSpPr>
        <p:spPr>
          <a:xfrm>
            <a:off x="483128" y="6730602"/>
            <a:ext cx="15939470" cy="1337312"/>
          </a:xfrm>
          <a:prstGeom prst="rect">
            <a:avLst/>
          </a:prstGeom>
        </p:spPr>
        <p:txBody>
          <a:bodyPr lIns="0" tIns="0" rIns="0" bIns="0" rtlCol="0" anchor="t">
            <a:spAutoFit/>
          </a:bodyPr>
          <a:lstStyle/>
          <a:p>
            <a:pPr algn="ctr">
              <a:lnSpc>
                <a:spcPts val="5316"/>
              </a:lnSpc>
              <a:spcBef>
                <a:spcPct val="0"/>
              </a:spcBef>
            </a:pPr>
            <a:r>
              <a:rPr lang="en-US" sz="3797" b="1">
                <a:solidFill>
                  <a:srgbClr val="061C5B"/>
                </a:solidFill>
                <a:latin typeface="Arimo Bold"/>
                <a:ea typeface="Arimo Bold"/>
                <a:cs typeface="Arimo Bold"/>
                <a:sym typeface="Arimo Bold"/>
              </a:rPr>
              <a:t>Bu kod, dosyadaki her satıra bir numara ekler ve numarali_dosya.txt adlı yeni dosyaya yazar.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16: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756809" y="3581139"/>
            <a:ext cx="12262225" cy="4414401"/>
          </a:xfrm>
          <a:custGeom>
            <a:avLst/>
            <a:gdLst/>
            <a:ahLst/>
            <a:cxnLst/>
            <a:rect l="l" t="t" r="r" b="b"/>
            <a:pathLst>
              <a:path w="12262225" h="4414401">
                <a:moveTo>
                  <a:pt x="0" y="0"/>
                </a:moveTo>
                <a:lnTo>
                  <a:pt x="12262226" y="0"/>
                </a:lnTo>
                <a:lnTo>
                  <a:pt x="12262226" y="4414401"/>
                </a:lnTo>
                <a:lnTo>
                  <a:pt x="0" y="4414401"/>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07533"/>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dosyadaki tekrar eden satırları atlayarak yalnızca benzersiz satırları yeni bir dosyaya yazın.</a:t>
            </a:r>
          </a:p>
        </p:txBody>
      </p:sp>
      <p:sp>
        <p:nvSpPr>
          <p:cNvPr id="10" name="TextBox 10"/>
          <p:cNvSpPr txBox="1"/>
          <p:nvPr/>
        </p:nvSpPr>
        <p:spPr>
          <a:xfrm>
            <a:off x="265373" y="8157501"/>
            <a:ext cx="13863638" cy="1590675"/>
          </a:xfrm>
          <a:prstGeom prst="rect">
            <a:avLst/>
          </a:prstGeom>
        </p:spPr>
        <p:txBody>
          <a:bodyPr lIns="0" tIns="0" rIns="0" bIns="0" rtlCol="0" anchor="t">
            <a:spAutoFit/>
          </a:bodyPr>
          <a:lstStyle/>
          <a:p>
            <a:pPr algn="ctr">
              <a:lnSpc>
                <a:spcPts val="6299"/>
              </a:lnSpc>
              <a:spcBef>
                <a:spcPct val="0"/>
              </a:spcBef>
            </a:pPr>
            <a:r>
              <a:rPr lang="en-US" sz="4500" b="1">
                <a:solidFill>
                  <a:srgbClr val="061C5B"/>
                </a:solidFill>
                <a:latin typeface="Arimo Bold"/>
                <a:ea typeface="Arimo Bold"/>
                <a:cs typeface="Arimo Bold"/>
                <a:sym typeface="Arimo Bold"/>
              </a:rPr>
              <a:t>Bu kod, dosyadaki tüm benzersiz satırları bulur ve benzersiz_dosya.txt adlı yeni bir dosyaya yazar.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17: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3460028"/>
            <a:ext cx="14431648" cy="5953055"/>
          </a:xfrm>
          <a:custGeom>
            <a:avLst/>
            <a:gdLst/>
            <a:ahLst/>
            <a:cxnLst/>
            <a:rect l="l" t="t" r="r" b="b"/>
            <a:pathLst>
              <a:path w="14431648" h="5953055">
                <a:moveTo>
                  <a:pt x="0" y="0"/>
                </a:moveTo>
                <a:lnTo>
                  <a:pt x="14431648" y="0"/>
                </a:lnTo>
                <a:lnTo>
                  <a:pt x="14431648" y="5953054"/>
                </a:lnTo>
                <a:lnTo>
                  <a:pt x="0" y="5953054"/>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07533"/>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dosyanın adını ve son değiştirilme tarihini nasıl bulursunuz?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18: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920125" y="3411298"/>
            <a:ext cx="11301259" cy="5184453"/>
          </a:xfrm>
          <a:custGeom>
            <a:avLst/>
            <a:gdLst/>
            <a:ahLst/>
            <a:cxnLst/>
            <a:rect l="l" t="t" r="r" b="b"/>
            <a:pathLst>
              <a:path w="11301259" h="5184453">
                <a:moveTo>
                  <a:pt x="0" y="0"/>
                </a:moveTo>
                <a:lnTo>
                  <a:pt x="11301259" y="0"/>
                </a:lnTo>
                <a:lnTo>
                  <a:pt x="11301259" y="5184452"/>
                </a:lnTo>
                <a:lnTo>
                  <a:pt x="0" y="5184452"/>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75853"/>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Soru: Bir JSON dosyasındaki verileri okuyarak belirli bir anahtarın değerini nasıl bulursunuz?</a:t>
            </a:r>
          </a:p>
        </p:txBody>
      </p:sp>
      <p:sp>
        <p:nvSpPr>
          <p:cNvPr id="10" name="TextBox 10"/>
          <p:cNvSpPr txBox="1"/>
          <p:nvPr/>
        </p:nvSpPr>
        <p:spPr>
          <a:xfrm>
            <a:off x="446441" y="8715351"/>
            <a:ext cx="16230600" cy="1571649"/>
          </a:xfrm>
          <a:prstGeom prst="rect">
            <a:avLst/>
          </a:prstGeom>
        </p:spPr>
        <p:txBody>
          <a:bodyPr lIns="0" tIns="0" rIns="0" bIns="0" rtlCol="0" anchor="t">
            <a:spAutoFit/>
          </a:bodyPr>
          <a:lstStyle/>
          <a:p>
            <a:pPr algn="ctr">
              <a:lnSpc>
                <a:spcPts val="6298"/>
              </a:lnSpc>
              <a:spcBef>
                <a:spcPct val="0"/>
              </a:spcBef>
            </a:pPr>
            <a:r>
              <a:rPr lang="en-US" sz="4499" b="1">
                <a:solidFill>
                  <a:srgbClr val="061C5B"/>
                </a:solidFill>
                <a:latin typeface="Arimo Bold"/>
                <a:ea typeface="Arimo Bold"/>
                <a:cs typeface="Arimo Bold"/>
                <a:sym typeface="Arimo Bold"/>
              </a:rPr>
              <a:t>Bu kod, veriler.json dosyasındaki kullanici_adi anahtarının değerini ekrana yazdırır.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3259972"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Soru 19: </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3128" y="3787924"/>
            <a:ext cx="7500113" cy="5752928"/>
          </a:xfrm>
          <a:custGeom>
            <a:avLst/>
            <a:gdLst/>
            <a:ahLst/>
            <a:cxnLst/>
            <a:rect l="l" t="t" r="r" b="b"/>
            <a:pathLst>
              <a:path w="7500113" h="5752928">
                <a:moveTo>
                  <a:pt x="0" y="0"/>
                </a:moveTo>
                <a:lnTo>
                  <a:pt x="7500113" y="0"/>
                </a:lnTo>
                <a:lnTo>
                  <a:pt x="7500113" y="5752927"/>
                </a:lnTo>
                <a:lnTo>
                  <a:pt x="0" y="5752927"/>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83128" y="2075853"/>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Bir projede öğrenci notlarını dosyaya kaydedip daha sonra dosyadan bu notları nasıl okuyabiliriz?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38" b="-9238"/>
              </a:stretch>
            </a:blipFill>
          </p:spPr>
          <p:txBody>
            <a:bodyPr/>
            <a:lstStyle/>
            <a:p>
              <a:endParaRPr lang="tr-TR"/>
            </a:p>
          </p:txBody>
        </p:sp>
      </p:grpSp>
      <p:sp>
        <p:nvSpPr>
          <p:cNvPr id="4" name="TextBox 4"/>
          <p:cNvSpPr txBox="1"/>
          <p:nvPr/>
        </p:nvSpPr>
        <p:spPr>
          <a:xfrm>
            <a:off x="1250113" y="6780623"/>
            <a:ext cx="6525244" cy="1190208"/>
          </a:xfrm>
          <a:prstGeom prst="rect">
            <a:avLst/>
          </a:prstGeom>
        </p:spPr>
        <p:txBody>
          <a:bodyPr lIns="0" tIns="0" rIns="0" bIns="0" rtlCol="0" anchor="t">
            <a:spAutoFit/>
          </a:bodyPr>
          <a:lstStyle/>
          <a:p>
            <a:pPr algn="ctr">
              <a:lnSpc>
                <a:spcPts val="8907"/>
              </a:lnSpc>
            </a:pPr>
            <a:r>
              <a:rPr lang="en-US" sz="8997" spc="-403">
                <a:solidFill>
                  <a:srgbClr val="FFFFFF"/>
                </a:solidFill>
                <a:latin typeface="Arimo"/>
                <a:ea typeface="Arimo"/>
                <a:cs typeface="Arimo"/>
                <a:sym typeface="Arimo"/>
              </a:rPr>
              <a:t>Teşekkürler</a:t>
            </a:r>
          </a:p>
        </p:txBody>
      </p:sp>
      <p:grpSp>
        <p:nvGrpSpPr>
          <p:cNvPr id="5" name="Group 5"/>
          <p:cNvGrpSpPr/>
          <p:nvPr/>
        </p:nvGrpSpPr>
        <p:grpSpPr>
          <a:xfrm>
            <a:off x="12325412" y="-271058"/>
            <a:ext cx="7032405" cy="4972496"/>
            <a:chOff x="0" y="0"/>
            <a:chExt cx="9376540" cy="6629995"/>
          </a:xfrm>
        </p:grpSpPr>
        <p:sp>
          <p:nvSpPr>
            <p:cNvPr id="6" name="Freeform 6"/>
            <p:cNvSpPr/>
            <p:nvPr/>
          </p:nvSpPr>
          <p:spPr>
            <a:xfrm>
              <a:off x="0" y="0"/>
              <a:ext cx="9376537" cy="6630035"/>
            </a:xfrm>
            <a:custGeom>
              <a:avLst/>
              <a:gdLst/>
              <a:ahLst/>
              <a:cxnLst/>
              <a:rect l="l" t="t" r="r" b="b"/>
              <a:pathLst>
                <a:path w="9376537" h="6630035">
                  <a:moveTo>
                    <a:pt x="0" y="0"/>
                  </a:moveTo>
                  <a:lnTo>
                    <a:pt x="9376537" y="0"/>
                  </a:lnTo>
                  <a:lnTo>
                    <a:pt x="9376537" y="6630035"/>
                  </a:lnTo>
                  <a:lnTo>
                    <a:pt x="0" y="6630035"/>
                  </a:lnTo>
                  <a:lnTo>
                    <a:pt x="0" y="0"/>
                  </a:lnTo>
                  <a:close/>
                </a:path>
              </a:pathLst>
            </a:custGeom>
            <a:blipFill>
              <a:blip r:embed="rId3"/>
              <a:stretch>
                <a:fillRect t="-7" b="-6"/>
              </a:stretch>
            </a:blipFill>
          </p:spPr>
          <p:txBody>
            <a:bodyPr/>
            <a:lstStyle/>
            <a:p>
              <a:endParaRPr lang="tr-T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4" name="Freeform 4"/>
          <p:cNvSpPr/>
          <p:nvPr/>
        </p:nvSpPr>
        <p:spPr>
          <a:xfrm>
            <a:off x="757234" y="1768137"/>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6">
              <a:extLst>
                <a:ext uri="{96DAC541-7B7A-43D3-8B79-37D633B846F1}">
                  <asvg:svgBlip xmlns:asvg="http://schemas.microsoft.com/office/drawing/2016/SVG/main" r:embed="rId7"/>
                </a:ext>
              </a:extLst>
            </a:blip>
            <a:stretch>
              <a:fillRect t="-2220" b="-2220"/>
            </a:stretch>
          </a:blipFill>
        </p:spPr>
        <p:txBody>
          <a:bodyPr/>
          <a:lstStyle/>
          <a:p>
            <a:endParaRPr lang="tr-TR"/>
          </a:p>
        </p:txBody>
      </p:sp>
      <p:grpSp>
        <p:nvGrpSpPr>
          <p:cNvPr id="5" name="Group 5"/>
          <p:cNvGrpSpPr/>
          <p:nvPr/>
        </p:nvGrpSpPr>
        <p:grpSpPr>
          <a:xfrm rot="5400000">
            <a:off x="9733118" y="1569624"/>
            <a:ext cx="11581828" cy="8442579"/>
            <a:chOff x="0" y="0"/>
            <a:chExt cx="15442437" cy="11256772"/>
          </a:xfrm>
        </p:grpSpPr>
        <p:sp>
          <p:nvSpPr>
            <p:cNvPr id="6" name="Freeform 6"/>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8"/>
              <a:stretch>
                <a:fillRect t="-5675" b="-5675"/>
              </a:stretch>
            </a:blipFill>
          </p:spPr>
          <p:txBody>
            <a:bodyPr/>
            <a:lstStyle/>
            <a:p>
              <a:endParaRPr lang="tr-TR"/>
            </a:p>
          </p:txBody>
        </p:sp>
      </p:grpSp>
      <p:sp>
        <p:nvSpPr>
          <p:cNvPr id="7" name="Freeform 7"/>
          <p:cNvSpPr/>
          <p:nvPr/>
        </p:nvSpPr>
        <p:spPr>
          <a:xfrm>
            <a:off x="16095213" y="9213462"/>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8" name="Freeform 8"/>
          <p:cNvSpPr/>
          <p:nvPr/>
        </p:nvSpPr>
        <p:spPr>
          <a:xfrm>
            <a:off x="15926406" y="6718087"/>
            <a:ext cx="1501269" cy="3095401"/>
          </a:xfrm>
          <a:custGeom>
            <a:avLst/>
            <a:gdLst/>
            <a:ahLst/>
            <a:cxnLst/>
            <a:rect l="l" t="t" r="r" b="b"/>
            <a:pathLst>
              <a:path w="1501269" h="3095401">
                <a:moveTo>
                  <a:pt x="0" y="0"/>
                </a:moveTo>
                <a:lnTo>
                  <a:pt x="1501269" y="0"/>
                </a:lnTo>
                <a:lnTo>
                  <a:pt x="1501269" y="3095401"/>
                </a:lnTo>
                <a:lnTo>
                  <a:pt x="0" y="3095401"/>
                </a:lnTo>
                <a:lnTo>
                  <a:pt x="0" y="0"/>
                </a:lnTo>
                <a:close/>
              </a:path>
            </a:pathLst>
          </a:custGeom>
          <a:blipFill>
            <a:blip r:embed="rId9">
              <a:extLst>
                <a:ext uri="{96DAC541-7B7A-43D3-8B79-37D633B846F1}">
                  <asvg:svgBlip xmlns:asvg="http://schemas.microsoft.com/office/drawing/2016/SVG/main" r:embed="rId10"/>
                </a:ext>
              </a:extLst>
            </a:blip>
            <a:stretch>
              <a:fillRect l="-118" r="-118"/>
            </a:stretch>
          </a:blipFill>
        </p:spPr>
        <p:txBody>
          <a:bodyPr/>
          <a:lstStyle/>
          <a:p>
            <a:endParaRPr lang="tr-TR"/>
          </a:p>
        </p:txBody>
      </p:sp>
      <p:sp>
        <p:nvSpPr>
          <p:cNvPr id="9" name="Freeform 9"/>
          <p:cNvSpPr/>
          <p:nvPr/>
        </p:nvSpPr>
        <p:spPr>
          <a:xfrm>
            <a:off x="757234" y="1768137"/>
            <a:ext cx="5146996" cy="136640"/>
          </a:xfrm>
          <a:custGeom>
            <a:avLst/>
            <a:gdLst/>
            <a:ahLst/>
            <a:cxnLst/>
            <a:rect l="l" t="t" r="r" b="b"/>
            <a:pathLst>
              <a:path w="5146996" h="136640">
                <a:moveTo>
                  <a:pt x="0" y="0"/>
                </a:moveTo>
                <a:lnTo>
                  <a:pt x="5146996" y="0"/>
                </a:lnTo>
                <a:lnTo>
                  <a:pt x="5146996" y="136639"/>
                </a:lnTo>
                <a:lnTo>
                  <a:pt x="0" y="136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10" name="TextBox 10"/>
          <p:cNvSpPr txBox="1"/>
          <p:nvPr/>
        </p:nvSpPr>
        <p:spPr>
          <a:xfrm>
            <a:off x="0" y="572958"/>
            <a:ext cx="7837715" cy="1195179"/>
          </a:xfrm>
          <a:prstGeom prst="rect">
            <a:avLst/>
          </a:prstGeom>
        </p:spPr>
        <p:txBody>
          <a:bodyPr lIns="0" tIns="0" rIns="0" bIns="0" rtlCol="0" anchor="t">
            <a:spAutoFit/>
          </a:bodyPr>
          <a:lstStyle/>
          <a:p>
            <a:pPr algn="ctr">
              <a:lnSpc>
                <a:spcPts val="9508"/>
              </a:lnSpc>
              <a:spcBef>
                <a:spcPct val="0"/>
              </a:spcBef>
            </a:pPr>
            <a:r>
              <a:rPr lang="en-US" sz="6791" b="1">
                <a:solidFill>
                  <a:srgbClr val="061C5B"/>
                </a:solidFill>
                <a:latin typeface="Arimo Bold"/>
                <a:ea typeface="Arimo Bold"/>
                <a:cs typeface="Arimo Bold"/>
                <a:sym typeface="Arimo Bold"/>
              </a:rPr>
              <a:t>HATIRLAYALIM</a:t>
            </a:r>
          </a:p>
        </p:txBody>
      </p:sp>
      <p:sp>
        <p:nvSpPr>
          <p:cNvPr id="11" name="TextBox 11"/>
          <p:cNvSpPr txBox="1"/>
          <p:nvPr/>
        </p:nvSpPr>
        <p:spPr>
          <a:xfrm>
            <a:off x="755914" y="2819977"/>
            <a:ext cx="15500862" cy="7042023"/>
          </a:xfrm>
          <a:prstGeom prst="rect">
            <a:avLst/>
          </a:prstGeom>
        </p:spPr>
        <p:txBody>
          <a:bodyPr lIns="0" tIns="0" rIns="0" bIns="0" rtlCol="0" anchor="t">
            <a:spAutoFit/>
          </a:bodyPr>
          <a:lstStyle/>
          <a:p>
            <a:pPr algn="l">
              <a:lnSpc>
                <a:spcPts val="5076"/>
              </a:lnSpc>
            </a:pPr>
            <a:r>
              <a:rPr lang="en-US" sz="4500" b="1" spc="-198">
                <a:solidFill>
                  <a:srgbClr val="061C5B"/>
                </a:solidFill>
                <a:latin typeface="Arimo Bold"/>
                <a:ea typeface="Arimo Bold"/>
                <a:cs typeface="Arimo Bold"/>
                <a:sym typeface="Arimo Bold"/>
              </a:rPr>
              <a:t>Set:</a:t>
            </a:r>
          </a:p>
          <a:p>
            <a:pPr algn="l">
              <a:lnSpc>
                <a:spcPts val="5076"/>
              </a:lnSpc>
            </a:pPr>
            <a:r>
              <a:rPr lang="en-US" sz="4500" b="1" spc="-198">
                <a:solidFill>
                  <a:srgbClr val="061C5B"/>
                </a:solidFill>
                <a:latin typeface="Arimo Bold"/>
                <a:ea typeface="Arimo Bold"/>
                <a:cs typeface="Arimo Bold"/>
                <a:sym typeface="Arimo Bold"/>
              </a:rPr>
              <a:t>Sırasız ve indexlenmemiş bir dizidir. Dizi elemanlarının tekrarlamasına izin vermez. Bir elemandan bir dizide bir tane olur.</a:t>
            </a:r>
          </a:p>
          <a:p>
            <a:pPr algn="l">
              <a:lnSpc>
                <a:spcPts val="5076"/>
              </a:lnSpc>
            </a:pPr>
            <a:endParaRPr lang="en-US" sz="4500" b="1" spc="-198">
              <a:solidFill>
                <a:srgbClr val="061C5B"/>
              </a:solidFill>
              <a:latin typeface="Arimo Bold"/>
              <a:ea typeface="Arimo Bold"/>
              <a:cs typeface="Arimo Bold"/>
              <a:sym typeface="Arimo Bold"/>
            </a:endParaRPr>
          </a:p>
          <a:p>
            <a:pPr algn="l">
              <a:lnSpc>
                <a:spcPts val="5076"/>
              </a:lnSpc>
            </a:pPr>
            <a:r>
              <a:rPr lang="en-US" sz="4500" b="1" spc="-198">
                <a:solidFill>
                  <a:srgbClr val="061C5B"/>
                </a:solidFill>
                <a:latin typeface="Arimo Bold"/>
                <a:ea typeface="Arimo Bold"/>
                <a:cs typeface="Arimo Bold"/>
                <a:sym typeface="Arimo Bold"/>
              </a:rPr>
              <a:t>Dictionary (Sözlük):</a:t>
            </a:r>
          </a:p>
          <a:p>
            <a:pPr algn="l">
              <a:lnSpc>
                <a:spcPts val="5076"/>
              </a:lnSpc>
            </a:pPr>
            <a:r>
              <a:rPr lang="en-US" sz="4500" b="1" spc="-198">
                <a:solidFill>
                  <a:srgbClr val="061C5B"/>
                </a:solidFill>
                <a:latin typeface="Arimo Bold"/>
                <a:ea typeface="Arimo Bold"/>
                <a:cs typeface="Arimo Bold"/>
                <a:sym typeface="Arimo Bold"/>
              </a:rPr>
              <a:t>Sırasız, elemanları değiştirilebilir ve indexlenmiş bir dizidir. Dizi elemanlarının tekrarlamasına izin vermez. Bir elemandan dizide bir tane olur.</a:t>
            </a:r>
          </a:p>
          <a:p>
            <a:pPr algn="l">
              <a:lnSpc>
                <a:spcPts val="5076"/>
              </a:lnSpc>
            </a:pPr>
            <a:endParaRPr lang="en-US" sz="4500" b="1" spc="-198">
              <a:solidFill>
                <a:srgbClr val="061C5B"/>
              </a:solidFill>
              <a:latin typeface="Arimo Bold"/>
              <a:ea typeface="Arimo Bold"/>
              <a:cs typeface="Arimo Bold"/>
              <a:sym typeface="Arimo Bold"/>
            </a:endParaRPr>
          </a:p>
          <a:p>
            <a:pPr algn="l">
              <a:lnSpc>
                <a:spcPts val="5076"/>
              </a:lnSpc>
            </a:pPr>
            <a:endParaRPr lang="en-US" sz="4500" b="1" spc="-198">
              <a:solidFill>
                <a:srgbClr val="061C5B"/>
              </a:solidFill>
              <a:latin typeface="Arimo Bold"/>
              <a:ea typeface="Arimo Bold"/>
              <a:cs typeface="Arimo Bold"/>
              <a:sym typeface="Arim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Freeform 2"/>
          <p:cNvSpPr/>
          <p:nvPr/>
        </p:nvSpPr>
        <p:spPr>
          <a:xfrm>
            <a:off x="-167260" y="-140678"/>
            <a:ext cx="6242861" cy="10323165"/>
          </a:xfrm>
          <a:custGeom>
            <a:avLst/>
            <a:gdLst/>
            <a:ahLst/>
            <a:cxnLst/>
            <a:rect l="l" t="t" r="r" b="b"/>
            <a:pathLst>
              <a:path w="6242861" h="10323165">
                <a:moveTo>
                  <a:pt x="0" y="0"/>
                </a:moveTo>
                <a:lnTo>
                  <a:pt x="6242861" y="0"/>
                </a:lnTo>
                <a:lnTo>
                  <a:pt x="6242861" y="10323165"/>
                </a:lnTo>
                <a:lnTo>
                  <a:pt x="0" y="103231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3" name="Group 3"/>
          <p:cNvGrpSpPr/>
          <p:nvPr/>
        </p:nvGrpSpPr>
        <p:grpSpPr>
          <a:xfrm rot="-10800000">
            <a:off x="0" y="-4525535"/>
            <a:ext cx="2986216" cy="7030104"/>
            <a:chOff x="0" y="0"/>
            <a:chExt cx="3981621" cy="9373472"/>
          </a:xfrm>
        </p:grpSpPr>
        <p:sp>
          <p:nvSpPr>
            <p:cNvPr id="4" name="Freeform 4"/>
            <p:cNvSpPr/>
            <p:nvPr/>
          </p:nvSpPr>
          <p:spPr>
            <a:xfrm>
              <a:off x="0" y="0"/>
              <a:ext cx="3981577" cy="9373489"/>
            </a:xfrm>
            <a:custGeom>
              <a:avLst/>
              <a:gdLst/>
              <a:ahLst/>
              <a:cxnLst/>
              <a:rect l="l" t="t" r="r" b="b"/>
              <a:pathLst>
                <a:path w="3981577" h="9373489">
                  <a:moveTo>
                    <a:pt x="0" y="0"/>
                  </a:moveTo>
                  <a:lnTo>
                    <a:pt x="3981577" y="0"/>
                  </a:lnTo>
                  <a:lnTo>
                    <a:pt x="3981577" y="9373489"/>
                  </a:lnTo>
                  <a:lnTo>
                    <a:pt x="0" y="9373489"/>
                  </a:lnTo>
                  <a:lnTo>
                    <a:pt x="0" y="0"/>
                  </a:lnTo>
                  <a:close/>
                </a:path>
              </a:pathLst>
            </a:custGeom>
            <a:blipFill>
              <a:blip r:embed="rId4"/>
              <a:stretch>
                <a:fillRect l="-56901" r="-56902"/>
              </a:stretch>
            </a:blipFill>
          </p:spPr>
          <p:txBody>
            <a:bodyPr/>
            <a:lstStyle/>
            <a:p>
              <a:endParaRPr lang="tr-TR"/>
            </a:p>
          </p:txBody>
        </p:sp>
      </p:grpSp>
      <p:sp>
        <p:nvSpPr>
          <p:cNvPr id="5" name="Freeform 5"/>
          <p:cNvSpPr/>
          <p:nvPr/>
        </p:nvSpPr>
        <p:spPr>
          <a:xfrm>
            <a:off x="-1375647" y="8658274"/>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5">
              <a:extLst>
                <a:ext uri="{96DAC541-7B7A-43D3-8B79-37D633B846F1}">
                  <asvg:svgBlip xmlns:asvg="http://schemas.microsoft.com/office/drawing/2016/SVG/main" r:embed="rId6"/>
                </a:ext>
              </a:extLst>
            </a:blip>
            <a:stretch>
              <a:fillRect t="-229" b="-229"/>
            </a:stretch>
          </a:blipFill>
        </p:spPr>
        <p:txBody>
          <a:bodyPr/>
          <a:lstStyle/>
          <a:p>
            <a:endParaRPr lang="tr-TR"/>
          </a:p>
        </p:txBody>
      </p:sp>
      <p:sp>
        <p:nvSpPr>
          <p:cNvPr id="6" name="Freeform 6"/>
          <p:cNvSpPr/>
          <p:nvPr/>
        </p:nvSpPr>
        <p:spPr>
          <a:xfrm>
            <a:off x="6727262" y="0"/>
            <a:ext cx="204889" cy="10287000"/>
          </a:xfrm>
          <a:custGeom>
            <a:avLst/>
            <a:gdLst/>
            <a:ahLst/>
            <a:cxnLst/>
            <a:rect l="l" t="t" r="r" b="b"/>
            <a:pathLst>
              <a:path w="204889" h="10287000">
                <a:moveTo>
                  <a:pt x="0" y="0"/>
                </a:moveTo>
                <a:lnTo>
                  <a:pt x="204889" y="0"/>
                </a:lnTo>
                <a:lnTo>
                  <a:pt x="204889" y="10287000"/>
                </a:lnTo>
                <a:lnTo>
                  <a:pt x="0" y="10287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grpSp>
        <p:nvGrpSpPr>
          <p:cNvPr id="7" name="Group 7"/>
          <p:cNvGrpSpPr/>
          <p:nvPr/>
        </p:nvGrpSpPr>
        <p:grpSpPr>
          <a:xfrm>
            <a:off x="16161197" y="7597351"/>
            <a:ext cx="2249572" cy="5295909"/>
            <a:chOff x="0" y="0"/>
            <a:chExt cx="2999429" cy="7061212"/>
          </a:xfrm>
        </p:grpSpPr>
        <p:sp>
          <p:nvSpPr>
            <p:cNvPr id="8" name="Freeform 8"/>
            <p:cNvSpPr/>
            <p:nvPr/>
          </p:nvSpPr>
          <p:spPr>
            <a:xfrm>
              <a:off x="0" y="0"/>
              <a:ext cx="2999486" cy="7061200"/>
            </a:xfrm>
            <a:custGeom>
              <a:avLst/>
              <a:gdLst/>
              <a:ahLst/>
              <a:cxnLst/>
              <a:rect l="l" t="t" r="r" b="b"/>
              <a:pathLst>
                <a:path w="2999486" h="7061200">
                  <a:moveTo>
                    <a:pt x="0" y="0"/>
                  </a:moveTo>
                  <a:lnTo>
                    <a:pt x="2999486" y="0"/>
                  </a:lnTo>
                  <a:lnTo>
                    <a:pt x="2999486" y="7061200"/>
                  </a:lnTo>
                  <a:lnTo>
                    <a:pt x="0" y="7061200"/>
                  </a:lnTo>
                  <a:lnTo>
                    <a:pt x="0" y="0"/>
                  </a:lnTo>
                  <a:close/>
                </a:path>
              </a:pathLst>
            </a:custGeom>
            <a:blipFill>
              <a:blip r:embed="rId4"/>
              <a:stretch>
                <a:fillRect l="-56899" r="-56897"/>
              </a:stretch>
            </a:blipFill>
          </p:spPr>
          <p:txBody>
            <a:bodyPr/>
            <a:lstStyle/>
            <a:p>
              <a:endParaRPr lang="tr-TR"/>
            </a:p>
          </p:txBody>
        </p:sp>
      </p:grpSp>
      <p:sp>
        <p:nvSpPr>
          <p:cNvPr id="9" name="TextBox 9"/>
          <p:cNvSpPr txBox="1"/>
          <p:nvPr/>
        </p:nvSpPr>
        <p:spPr>
          <a:xfrm>
            <a:off x="7227798" y="2960477"/>
            <a:ext cx="10810820" cy="4641944"/>
          </a:xfrm>
          <a:prstGeom prst="rect">
            <a:avLst/>
          </a:prstGeom>
        </p:spPr>
        <p:txBody>
          <a:bodyPr lIns="0" tIns="0" rIns="0" bIns="0" rtlCol="0" anchor="t">
            <a:spAutoFit/>
          </a:bodyPr>
          <a:lstStyle/>
          <a:p>
            <a:pPr algn="l">
              <a:lnSpc>
                <a:spcPts val="5213"/>
              </a:lnSpc>
            </a:pPr>
            <a:r>
              <a:rPr lang="en-US" sz="4617" b="1" spc="-203">
                <a:solidFill>
                  <a:srgbClr val="061C5B"/>
                </a:solidFill>
                <a:latin typeface="Arimo Bold"/>
                <a:ea typeface="Arimo Bold"/>
                <a:cs typeface="Arimo Bold"/>
                <a:sym typeface="Arimo Bold"/>
              </a:rPr>
              <a:t>Programlarımızda verilerin kalıcı olmasını istiyorsak, dosya okuma ve yazma işlemlerini kullanabiliriz. Bu bölümde Python ile nasıl dosya okuyup yazabileceğinizi göreceksiniz. </a:t>
            </a:r>
          </a:p>
          <a:p>
            <a:pPr algn="l">
              <a:lnSpc>
                <a:spcPts val="5213"/>
              </a:lnSpc>
            </a:pPr>
            <a:endParaRPr lang="en-US" sz="4617" b="1" spc="-203">
              <a:solidFill>
                <a:srgbClr val="061C5B"/>
              </a:solidFill>
              <a:latin typeface="Arimo Bold"/>
              <a:ea typeface="Arimo Bold"/>
              <a:cs typeface="Arimo Bold"/>
              <a:sym typeface="Arimo Bold"/>
            </a:endParaRPr>
          </a:p>
          <a:p>
            <a:pPr algn="l">
              <a:lnSpc>
                <a:spcPts val="5218"/>
              </a:lnSpc>
            </a:pPr>
            <a:endParaRPr lang="en-US" sz="4617" b="1" spc="-203">
              <a:solidFill>
                <a:srgbClr val="061C5B"/>
              </a:solidFill>
              <a:latin typeface="Arimo Bold"/>
              <a:ea typeface="Arimo Bold"/>
              <a:cs typeface="Arimo Bold"/>
              <a:sym typeface="Arimo Bold"/>
            </a:endParaRPr>
          </a:p>
        </p:txBody>
      </p:sp>
      <p:sp>
        <p:nvSpPr>
          <p:cNvPr id="10" name="Freeform 10"/>
          <p:cNvSpPr/>
          <p:nvPr/>
        </p:nvSpPr>
        <p:spPr>
          <a:xfrm>
            <a:off x="6829707" y="0"/>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5">
              <a:extLst>
                <a:ext uri="{96DAC541-7B7A-43D3-8B79-37D633B846F1}">
                  <asvg:svgBlip xmlns:asvg="http://schemas.microsoft.com/office/drawing/2016/SVG/main" r:embed="rId6"/>
                </a:ext>
              </a:extLst>
            </a:blip>
            <a:stretch>
              <a:fillRect t="-229" b="-229"/>
            </a:stretch>
          </a:blipFill>
        </p:spPr>
        <p:txBody>
          <a:bodyPr/>
          <a:lstStyle/>
          <a:p>
            <a:endParaRPr lang="tr-TR"/>
          </a:p>
        </p:txBody>
      </p:sp>
      <p:sp>
        <p:nvSpPr>
          <p:cNvPr id="11" name="Freeform 11"/>
          <p:cNvSpPr/>
          <p:nvPr/>
        </p:nvSpPr>
        <p:spPr>
          <a:xfrm>
            <a:off x="15462114" y="362630"/>
            <a:ext cx="2008067" cy="2141939"/>
          </a:xfrm>
          <a:custGeom>
            <a:avLst/>
            <a:gdLst/>
            <a:ahLst/>
            <a:cxnLst/>
            <a:rect l="l" t="t" r="r" b="b"/>
            <a:pathLst>
              <a:path w="2008067" h="2141939">
                <a:moveTo>
                  <a:pt x="0" y="0"/>
                </a:moveTo>
                <a:lnTo>
                  <a:pt x="2008068" y="0"/>
                </a:lnTo>
                <a:lnTo>
                  <a:pt x="2008068" y="2141939"/>
                </a:lnTo>
                <a:lnTo>
                  <a:pt x="0" y="21419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2" name="Freeform 12"/>
          <p:cNvSpPr/>
          <p:nvPr/>
        </p:nvSpPr>
        <p:spPr>
          <a:xfrm>
            <a:off x="7599746" y="6798458"/>
            <a:ext cx="8561451" cy="3059869"/>
          </a:xfrm>
          <a:custGeom>
            <a:avLst/>
            <a:gdLst/>
            <a:ahLst/>
            <a:cxnLst/>
            <a:rect l="l" t="t" r="r" b="b"/>
            <a:pathLst>
              <a:path w="8561451" h="3059869">
                <a:moveTo>
                  <a:pt x="0" y="0"/>
                </a:moveTo>
                <a:lnTo>
                  <a:pt x="8561451" y="0"/>
                </a:lnTo>
                <a:lnTo>
                  <a:pt x="8561451" y="3059869"/>
                </a:lnTo>
                <a:lnTo>
                  <a:pt x="0" y="3059869"/>
                </a:lnTo>
                <a:lnTo>
                  <a:pt x="0" y="0"/>
                </a:lnTo>
                <a:close/>
              </a:path>
            </a:pathLst>
          </a:custGeom>
          <a:blipFill>
            <a:blip r:embed="rId11"/>
            <a:stretch>
              <a:fillRect/>
            </a:stretch>
          </a:blipFill>
        </p:spPr>
        <p:txBody>
          <a:bodyPr/>
          <a:lstStyle/>
          <a:p>
            <a:endParaRPr lang="tr-TR"/>
          </a:p>
        </p:txBody>
      </p:sp>
      <p:sp>
        <p:nvSpPr>
          <p:cNvPr id="13" name="Freeform 13"/>
          <p:cNvSpPr/>
          <p:nvPr/>
        </p:nvSpPr>
        <p:spPr>
          <a:xfrm>
            <a:off x="3967071" y="6907101"/>
            <a:ext cx="2656104" cy="2951226"/>
          </a:xfrm>
          <a:custGeom>
            <a:avLst/>
            <a:gdLst/>
            <a:ahLst/>
            <a:cxnLst/>
            <a:rect l="l" t="t" r="r" b="b"/>
            <a:pathLst>
              <a:path w="2656104" h="2951226">
                <a:moveTo>
                  <a:pt x="0" y="0"/>
                </a:moveTo>
                <a:lnTo>
                  <a:pt x="2656103" y="0"/>
                </a:lnTo>
                <a:lnTo>
                  <a:pt x="2656103" y="2951226"/>
                </a:lnTo>
                <a:lnTo>
                  <a:pt x="0" y="29512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4" name="TextBox 14"/>
          <p:cNvSpPr txBox="1"/>
          <p:nvPr/>
        </p:nvSpPr>
        <p:spPr>
          <a:xfrm>
            <a:off x="437364" y="3277720"/>
            <a:ext cx="5638237" cy="3056254"/>
          </a:xfrm>
          <a:prstGeom prst="rect">
            <a:avLst/>
          </a:prstGeom>
        </p:spPr>
        <p:txBody>
          <a:bodyPr lIns="0" tIns="0" rIns="0" bIns="0" rtlCol="0" anchor="t">
            <a:spAutoFit/>
          </a:bodyPr>
          <a:lstStyle/>
          <a:p>
            <a:pPr algn="l">
              <a:lnSpc>
                <a:spcPts val="7734"/>
              </a:lnSpc>
            </a:pPr>
            <a:r>
              <a:rPr lang="en-US" sz="8499" b="1">
                <a:solidFill>
                  <a:srgbClr val="061C5B"/>
                </a:solidFill>
                <a:latin typeface="Arimo Bold"/>
                <a:ea typeface="Arimo Bold"/>
                <a:cs typeface="Arimo Bold"/>
                <a:sym typeface="Arimo Bold"/>
              </a:rPr>
              <a:t>Bölüm 5: Dosya İşlemleri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9871" y="1029504"/>
            <a:ext cx="11390357"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Dosya Okuma ve Yazma Nedir?</a:t>
            </a:r>
          </a:p>
        </p:txBody>
      </p:sp>
      <p:sp>
        <p:nvSpPr>
          <p:cNvPr id="7" name="Freeform 7"/>
          <p:cNvSpPr/>
          <p:nvPr/>
        </p:nvSpPr>
        <p:spPr>
          <a:xfrm>
            <a:off x="489871" y="1658226"/>
            <a:ext cx="11390357" cy="302385"/>
          </a:xfrm>
          <a:custGeom>
            <a:avLst/>
            <a:gdLst/>
            <a:ahLst/>
            <a:cxnLst/>
            <a:rect l="l" t="t" r="r" b="b"/>
            <a:pathLst>
              <a:path w="11390357" h="302385">
                <a:moveTo>
                  <a:pt x="0" y="0"/>
                </a:moveTo>
                <a:lnTo>
                  <a:pt x="11390357" y="0"/>
                </a:lnTo>
                <a:lnTo>
                  <a:pt x="11390357" y="302385"/>
                </a:lnTo>
                <a:lnTo>
                  <a:pt x="0" y="3023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765311" y="8302821"/>
            <a:ext cx="1251208" cy="1559138"/>
          </a:xfrm>
          <a:custGeom>
            <a:avLst/>
            <a:gdLst/>
            <a:ahLst/>
            <a:cxnLst/>
            <a:rect l="l" t="t" r="r" b="b"/>
            <a:pathLst>
              <a:path w="1251208" h="1559138">
                <a:moveTo>
                  <a:pt x="0" y="0"/>
                </a:moveTo>
                <a:lnTo>
                  <a:pt x="1251208" y="0"/>
                </a:lnTo>
                <a:lnTo>
                  <a:pt x="1251208" y="1559137"/>
                </a:lnTo>
                <a:lnTo>
                  <a:pt x="0" y="15591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9" name="Freeform 9"/>
          <p:cNvSpPr/>
          <p:nvPr/>
        </p:nvSpPr>
        <p:spPr>
          <a:xfrm>
            <a:off x="15271055" y="6786566"/>
            <a:ext cx="2427485" cy="3217149"/>
          </a:xfrm>
          <a:custGeom>
            <a:avLst/>
            <a:gdLst/>
            <a:ahLst/>
            <a:cxnLst/>
            <a:rect l="l" t="t" r="r" b="b"/>
            <a:pathLst>
              <a:path w="2427485" h="3217149">
                <a:moveTo>
                  <a:pt x="0" y="0"/>
                </a:moveTo>
                <a:lnTo>
                  <a:pt x="2427485" y="0"/>
                </a:lnTo>
                <a:lnTo>
                  <a:pt x="2427485" y="3217149"/>
                </a:lnTo>
                <a:lnTo>
                  <a:pt x="0" y="32171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10" name="TextBox 10"/>
          <p:cNvSpPr txBox="1"/>
          <p:nvPr/>
        </p:nvSpPr>
        <p:spPr>
          <a:xfrm>
            <a:off x="489871" y="2153526"/>
            <a:ext cx="16776172" cy="3221395"/>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Dosyalar, bilgisayarda bilgilerimizi sakladığımız kutular gibidir. Bir belgedeki yazılar ya da bir fotoğrafın görüntüsü bu kutuların içinde durur. Biz bu bilgileri bir programla açıp okuyabilir, yeni bilgiler ekleyebilir veya değiştirebiliriz. Bu işleme </a:t>
            </a:r>
            <a:r>
              <a:rPr lang="en-US" sz="4500" b="1" spc="-201">
                <a:solidFill>
                  <a:srgbClr val="000000"/>
                </a:solidFill>
                <a:latin typeface="Arimo Bold"/>
                <a:ea typeface="Arimo Bold"/>
                <a:cs typeface="Arimo Bold"/>
                <a:sym typeface="Arimo Bold"/>
              </a:rPr>
              <a:t>dosya okuma ve yazma</a:t>
            </a:r>
            <a:r>
              <a:rPr lang="en-US" sz="4500" b="1" spc="-201">
                <a:solidFill>
                  <a:srgbClr val="061C5B"/>
                </a:solidFill>
                <a:latin typeface="Arimo Bold"/>
                <a:ea typeface="Arimo Bold"/>
                <a:cs typeface="Arimo Bold"/>
                <a:sym typeface="Arimo Bold"/>
              </a:rPr>
              <a:t> diyoruz.</a:t>
            </a:r>
          </a:p>
        </p:txBody>
      </p:sp>
      <p:sp>
        <p:nvSpPr>
          <p:cNvPr id="11" name="Freeform 11"/>
          <p:cNvSpPr/>
          <p:nvPr/>
        </p:nvSpPr>
        <p:spPr>
          <a:xfrm>
            <a:off x="3063369" y="7740293"/>
            <a:ext cx="9596065" cy="1125056"/>
          </a:xfrm>
          <a:custGeom>
            <a:avLst/>
            <a:gdLst/>
            <a:ahLst/>
            <a:cxnLst/>
            <a:rect l="l" t="t" r="r" b="b"/>
            <a:pathLst>
              <a:path w="9596065" h="1125056">
                <a:moveTo>
                  <a:pt x="0" y="0"/>
                </a:moveTo>
                <a:lnTo>
                  <a:pt x="9596065" y="0"/>
                </a:lnTo>
                <a:lnTo>
                  <a:pt x="9596065" y="1125055"/>
                </a:lnTo>
                <a:lnTo>
                  <a:pt x="0" y="1125055"/>
                </a:lnTo>
                <a:lnTo>
                  <a:pt x="0" y="0"/>
                </a:lnTo>
                <a:close/>
              </a:path>
            </a:pathLst>
          </a:custGeom>
          <a:blipFill>
            <a:blip r:embed="rId13"/>
            <a:stretch>
              <a:fillRect/>
            </a:stretch>
          </a:blipFill>
        </p:spPr>
        <p:txBody>
          <a:bodyPr/>
          <a:lstStyle/>
          <a:p>
            <a:endParaRPr lang="tr-TR"/>
          </a:p>
        </p:txBody>
      </p:sp>
      <p:sp>
        <p:nvSpPr>
          <p:cNvPr id="12" name="TextBox 12"/>
          <p:cNvSpPr txBox="1"/>
          <p:nvPr/>
        </p:nvSpPr>
        <p:spPr>
          <a:xfrm>
            <a:off x="483128" y="5479696"/>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Bir dosyaya veri yazmak için open() fonksiyonunu write modunda kullanabilirsiniz.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873"/>
        </a:solidFill>
        <a:effectLst/>
      </p:bgPr>
    </p:bg>
    <p:spTree>
      <p:nvGrpSpPr>
        <p:cNvPr id="1" name=""/>
        <p:cNvGrpSpPr/>
        <p:nvPr/>
      </p:nvGrpSpPr>
      <p:grpSpPr>
        <a:xfrm>
          <a:off x="0" y="0"/>
          <a:ext cx="0" cy="0"/>
          <a:chOff x="0" y="0"/>
          <a:chExt cx="0" cy="0"/>
        </a:xfrm>
      </p:grpSpPr>
      <p:sp>
        <p:nvSpPr>
          <p:cNvPr id="2" name="TextBox 2"/>
          <p:cNvSpPr txBox="1"/>
          <p:nvPr/>
        </p:nvSpPr>
        <p:spPr>
          <a:xfrm>
            <a:off x="489872" y="760489"/>
            <a:ext cx="10396167" cy="763880"/>
          </a:xfrm>
          <a:prstGeom prst="rect">
            <a:avLst/>
          </a:prstGeom>
        </p:spPr>
        <p:txBody>
          <a:bodyPr lIns="0" tIns="0" rIns="0" bIns="0" rtlCol="0" anchor="t">
            <a:spAutoFit/>
          </a:bodyPr>
          <a:lstStyle/>
          <a:p>
            <a:pPr algn="l">
              <a:lnSpc>
                <a:spcPts val="5458"/>
              </a:lnSpc>
            </a:pPr>
            <a:r>
              <a:rPr lang="en-US" sz="5998" b="1">
                <a:solidFill>
                  <a:srgbClr val="061C5B"/>
                </a:solidFill>
                <a:latin typeface="Arimo Bold"/>
                <a:ea typeface="Arimo Bold"/>
                <a:cs typeface="Arimo Bold"/>
                <a:sym typeface="Arimo Bold"/>
              </a:rPr>
              <a:t>Dosya Okuma (Bilgi Almak)</a:t>
            </a:r>
          </a:p>
        </p:txBody>
      </p:sp>
      <p:sp>
        <p:nvSpPr>
          <p:cNvPr id="3" name="Freeform 3"/>
          <p:cNvSpPr/>
          <p:nvPr/>
        </p:nvSpPr>
        <p:spPr>
          <a:xfrm>
            <a:off x="489872" y="1391993"/>
            <a:ext cx="9972742" cy="264751"/>
          </a:xfrm>
          <a:custGeom>
            <a:avLst/>
            <a:gdLst/>
            <a:ahLst/>
            <a:cxnLst/>
            <a:rect l="l" t="t" r="r" b="b"/>
            <a:pathLst>
              <a:path w="9972742" h="264751">
                <a:moveTo>
                  <a:pt x="0" y="0"/>
                </a:moveTo>
                <a:lnTo>
                  <a:pt x="9972741" y="0"/>
                </a:lnTo>
                <a:lnTo>
                  <a:pt x="9972741" y="264751"/>
                </a:lnTo>
                <a:lnTo>
                  <a:pt x="0" y="264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16162906" y="9141809"/>
            <a:ext cx="2192787" cy="1200053"/>
          </a:xfrm>
          <a:custGeom>
            <a:avLst/>
            <a:gdLst/>
            <a:ahLst/>
            <a:cxnLst/>
            <a:rect l="l" t="t" r="r" b="b"/>
            <a:pathLst>
              <a:path w="2192787" h="1200053">
                <a:moveTo>
                  <a:pt x="0" y="0"/>
                </a:moveTo>
                <a:lnTo>
                  <a:pt x="2192788" y="0"/>
                </a:lnTo>
                <a:lnTo>
                  <a:pt x="2192788"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5" name="Freeform 5"/>
          <p:cNvSpPr/>
          <p:nvPr/>
        </p:nvSpPr>
        <p:spPr>
          <a:xfrm>
            <a:off x="-584192" y="-600027"/>
            <a:ext cx="2192787" cy="1200053"/>
          </a:xfrm>
          <a:custGeom>
            <a:avLst/>
            <a:gdLst/>
            <a:ahLst/>
            <a:cxnLst/>
            <a:rect l="l" t="t" r="r" b="b"/>
            <a:pathLst>
              <a:path w="2192787" h="1200053">
                <a:moveTo>
                  <a:pt x="0" y="0"/>
                </a:moveTo>
                <a:lnTo>
                  <a:pt x="2192787" y="0"/>
                </a:lnTo>
                <a:lnTo>
                  <a:pt x="2192787" y="1200054"/>
                </a:lnTo>
                <a:lnTo>
                  <a:pt x="0" y="1200054"/>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sp>
        <p:nvSpPr>
          <p:cNvPr id="6" name="Freeform 6"/>
          <p:cNvSpPr/>
          <p:nvPr/>
        </p:nvSpPr>
        <p:spPr>
          <a:xfrm>
            <a:off x="736791" y="5402245"/>
            <a:ext cx="5540174" cy="841178"/>
          </a:xfrm>
          <a:custGeom>
            <a:avLst/>
            <a:gdLst/>
            <a:ahLst/>
            <a:cxnLst/>
            <a:rect l="l" t="t" r="r" b="b"/>
            <a:pathLst>
              <a:path w="5540174" h="841178">
                <a:moveTo>
                  <a:pt x="0" y="0"/>
                </a:moveTo>
                <a:lnTo>
                  <a:pt x="5540175" y="0"/>
                </a:lnTo>
                <a:lnTo>
                  <a:pt x="5540175" y="841178"/>
                </a:lnTo>
                <a:lnTo>
                  <a:pt x="0" y="841178"/>
                </a:lnTo>
                <a:lnTo>
                  <a:pt x="0" y="0"/>
                </a:lnTo>
                <a:close/>
              </a:path>
            </a:pathLst>
          </a:custGeom>
          <a:blipFill>
            <a:blip r:embed="rId6"/>
            <a:stretch>
              <a:fillRect/>
            </a:stretch>
          </a:blipFill>
        </p:spPr>
        <p:txBody>
          <a:bodyPr/>
          <a:lstStyle/>
          <a:p>
            <a:endParaRPr lang="tr-TR"/>
          </a:p>
        </p:txBody>
      </p:sp>
      <p:sp>
        <p:nvSpPr>
          <p:cNvPr id="7" name="Freeform 7"/>
          <p:cNvSpPr/>
          <p:nvPr/>
        </p:nvSpPr>
        <p:spPr>
          <a:xfrm>
            <a:off x="9144930" y="5832756"/>
            <a:ext cx="4341338" cy="821334"/>
          </a:xfrm>
          <a:custGeom>
            <a:avLst/>
            <a:gdLst/>
            <a:ahLst/>
            <a:cxnLst/>
            <a:rect l="l" t="t" r="r" b="b"/>
            <a:pathLst>
              <a:path w="4341338" h="821334">
                <a:moveTo>
                  <a:pt x="0" y="0"/>
                </a:moveTo>
                <a:lnTo>
                  <a:pt x="4341338" y="0"/>
                </a:lnTo>
                <a:lnTo>
                  <a:pt x="4341338" y="821334"/>
                </a:lnTo>
                <a:lnTo>
                  <a:pt x="0" y="821334"/>
                </a:lnTo>
                <a:lnTo>
                  <a:pt x="0" y="0"/>
                </a:lnTo>
                <a:close/>
              </a:path>
            </a:pathLst>
          </a:custGeom>
          <a:blipFill>
            <a:blip r:embed="rId7"/>
            <a:stretch>
              <a:fillRect/>
            </a:stretch>
          </a:blipFill>
        </p:spPr>
        <p:txBody>
          <a:bodyPr/>
          <a:lstStyle/>
          <a:p>
            <a:endParaRPr lang="tr-TR"/>
          </a:p>
        </p:txBody>
      </p:sp>
      <p:sp>
        <p:nvSpPr>
          <p:cNvPr id="8" name="Freeform 8"/>
          <p:cNvSpPr/>
          <p:nvPr/>
        </p:nvSpPr>
        <p:spPr>
          <a:xfrm rot="-5400000">
            <a:off x="4980397" y="6264289"/>
            <a:ext cx="7105010" cy="188620"/>
          </a:xfrm>
          <a:custGeom>
            <a:avLst/>
            <a:gdLst/>
            <a:ahLst/>
            <a:cxnLst/>
            <a:rect l="l" t="t" r="r" b="b"/>
            <a:pathLst>
              <a:path w="7105010" h="188620">
                <a:moveTo>
                  <a:pt x="0" y="0"/>
                </a:moveTo>
                <a:lnTo>
                  <a:pt x="7105011" y="0"/>
                </a:lnTo>
                <a:lnTo>
                  <a:pt x="7105011" y="188620"/>
                </a:lnTo>
                <a:lnTo>
                  <a:pt x="0" y="188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9" name="Freeform 9"/>
          <p:cNvSpPr/>
          <p:nvPr/>
        </p:nvSpPr>
        <p:spPr>
          <a:xfrm>
            <a:off x="9144930" y="8721220"/>
            <a:ext cx="3244545" cy="841178"/>
          </a:xfrm>
          <a:custGeom>
            <a:avLst/>
            <a:gdLst/>
            <a:ahLst/>
            <a:cxnLst/>
            <a:rect l="l" t="t" r="r" b="b"/>
            <a:pathLst>
              <a:path w="3244545" h="841178">
                <a:moveTo>
                  <a:pt x="0" y="0"/>
                </a:moveTo>
                <a:lnTo>
                  <a:pt x="3244545" y="0"/>
                </a:lnTo>
                <a:lnTo>
                  <a:pt x="3244545" y="841178"/>
                </a:lnTo>
                <a:lnTo>
                  <a:pt x="0" y="841178"/>
                </a:lnTo>
                <a:lnTo>
                  <a:pt x="0" y="0"/>
                </a:lnTo>
                <a:close/>
              </a:path>
            </a:pathLst>
          </a:custGeom>
          <a:blipFill>
            <a:blip r:embed="rId8"/>
            <a:stretch>
              <a:fillRect/>
            </a:stretch>
          </a:blipFill>
        </p:spPr>
        <p:txBody>
          <a:bodyPr/>
          <a:lstStyle/>
          <a:p>
            <a:endParaRPr lang="tr-TR"/>
          </a:p>
        </p:txBody>
      </p:sp>
      <p:sp>
        <p:nvSpPr>
          <p:cNvPr id="10" name="TextBox 10"/>
          <p:cNvSpPr txBox="1"/>
          <p:nvPr/>
        </p:nvSpPr>
        <p:spPr>
          <a:xfrm>
            <a:off x="512201" y="6071179"/>
            <a:ext cx="6875282" cy="545592"/>
          </a:xfrm>
          <a:prstGeom prst="rect">
            <a:avLst/>
          </a:prstGeom>
        </p:spPr>
        <p:txBody>
          <a:bodyPr lIns="0" tIns="0" rIns="0" bIns="0" rtlCol="0" anchor="t">
            <a:spAutoFit/>
          </a:bodyPr>
          <a:lstStyle/>
          <a:p>
            <a:pPr algn="l">
              <a:lnSpc>
                <a:spcPts val="4524"/>
              </a:lnSpc>
            </a:pPr>
            <a:r>
              <a:rPr lang="en-US" sz="2600">
                <a:solidFill>
                  <a:srgbClr val="061C5B"/>
                </a:solidFill>
                <a:latin typeface="Arimo"/>
                <a:ea typeface="Arimo"/>
                <a:cs typeface="Arimo"/>
                <a:sym typeface="Arimo"/>
              </a:rPr>
              <a:t>.</a:t>
            </a:r>
          </a:p>
        </p:txBody>
      </p:sp>
      <p:sp>
        <p:nvSpPr>
          <p:cNvPr id="11" name="TextBox 11"/>
          <p:cNvSpPr txBox="1"/>
          <p:nvPr/>
        </p:nvSpPr>
        <p:spPr>
          <a:xfrm>
            <a:off x="512201" y="1693408"/>
            <a:ext cx="17775799" cy="1244600"/>
          </a:xfrm>
          <a:prstGeom prst="rect">
            <a:avLst/>
          </a:prstGeom>
        </p:spPr>
        <p:txBody>
          <a:bodyPr lIns="0" tIns="0" rIns="0" bIns="0" rtlCol="0" anchor="t">
            <a:spAutoFit/>
          </a:bodyPr>
          <a:lstStyle/>
          <a:p>
            <a:pPr algn="l">
              <a:lnSpc>
                <a:spcPts val="4900"/>
              </a:lnSpc>
              <a:spcBef>
                <a:spcPct val="0"/>
              </a:spcBef>
            </a:pPr>
            <a:r>
              <a:rPr lang="en-US" sz="3500" b="1">
                <a:solidFill>
                  <a:srgbClr val="061C5B"/>
                </a:solidFill>
                <a:latin typeface="Arimo Bold"/>
                <a:ea typeface="Arimo Bold"/>
                <a:cs typeface="Arimo Bold"/>
                <a:sym typeface="Arimo Bold"/>
              </a:rPr>
              <a:t>Dosyayı açarak içindeki bilgileri alıp kullanabiliriz. Bu, tıpkı bir kitabı açıp içindekileri okumak gibidir.</a:t>
            </a:r>
          </a:p>
        </p:txBody>
      </p:sp>
      <p:sp>
        <p:nvSpPr>
          <p:cNvPr id="12" name="TextBox 12"/>
          <p:cNvSpPr txBox="1"/>
          <p:nvPr/>
        </p:nvSpPr>
        <p:spPr>
          <a:xfrm>
            <a:off x="736791" y="6712021"/>
            <a:ext cx="7133033" cy="1244600"/>
          </a:xfrm>
          <a:prstGeom prst="rect">
            <a:avLst/>
          </a:prstGeom>
        </p:spPr>
        <p:txBody>
          <a:bodyPr lIns="0" tIns="0" rIns="0" bIns="0" rtlCol="0" anchor="t">
            <a:spAutoFit/>
          </a:bodyPr>
          <a:lstStyle/>
          <a:p>
            <a:pPr algn="l">
              <a:lnSpc>
                <a:spcPts val="4900"/>
              </a:lnSpc>
            </a:pPr>
            <a:r>
              <a:rPr lang="en-US" sz="3500" b="1">
                <a:solidFill>
                  <a:srgbClr val="061C5B"/>
                </a:solidFill>
                <a:latin typeface="Arimo Bold"/>
                <a:ea typeface="Arimo Bold"/>
                <a:cs typeface="Arimo Bold"/>
                <a:sym typeface="Arimo Bold"/>
              </a:rPr>
              <a:t>Bu komutla bilgiler.txt dosyasını okuma modunda açıyoruz.</a:t>
            </a:r>
          </a:p>
        </p:txBody>
      </p:sp>
      <p:sp>
        <p:nvSpPr>
          <p:cNvPr id="13" name="TextBox 13"/>
          <p:cNvSpPr txBox="1"/>
          <p:nvPr/>
        </p:nvSpPr>
        <p:spPr>
          <a:xfrm>
            <a:off x="736791" y="3593797"/>
            <a:ext cx="7541323" cy="1244600"/>
          </a:xfrm>
          <a:prstGeom prst="rect">
            <a:avLst/>
          </a:prstGeom>
        </p:spPr>
        <p:txBody>
          <a:bodyPr lIns="0" tIns="0" rIns="0" bIns="0" rtlCol="0" anchor="t">
            <a:spAutoFit/>
          </a:bodyPr>
          <a:lstStyle/>
          <a:p>
            <a:pPr algn="l">
              <a:lnSpc>
                <a:spcPts val="4900"/>
              </a:lnSpc>
              <a:spcBef>
                <a:spcPct val="0"/>
              </a:spcBef>
            </a:pPr>
            <a:r>
              <a:rPr lang="en-US" sz="3500" b="1">
                <a:solidFill>
                  <a:srgbClr val="88491D"/>
                </a:solidFill>
                <a:latin typeface="Arimo Bold"/>
                <a:ea typeface="Arimo Bold"/>
                <a:cs typeface="Arimo Bold"/>
                <a:sym typeface="Arimo Bold"/>
              </a:rPr>
              <a:t>Açma: </a:t>
            </a:r>
            <a:r>
              <a:rPr lang="en-US" sz="3500" b="1">
                <a:solidFill>
                  <a:srgbClr val="061C5B"/>
                </a:solidFill>
                <a:latin typeface="Arimo Bold"/>
                <a:ea typeface="Arimo Bold"/>
                <a:cs typeface="Arimo Bold"/>
                <a:sym typeface="Arimo Bold"/>
              </a:rPr>
              <a:t>Kitabı açmak gibi, önce dosyayı açmamız lazım. Örneğin:</a:t>
            </a:r>
          </a:p>
        </p:txBody>
      </p:sp>
      <p:sp>
        <p:nvSpPr>
          <p:cNvPr id="14" name="TextBox 14"/>
          <p:cNvSpPr txBox="1"/>
          <p:nvPr/>
        </p:nvSpPr>
        <p:spPr>
          <a:xfrm>
            <a:off x="9144000" y="2974672"/>
            <a:ext cx="8684536" cy="2482850"/>
          </a:xfrm>
          <a:prstGeom prst="rect">
            <a:avLst/>
          </a:prstGeom>
        </p:spPr>
        <p:txBody>
          <a:bodyPr lIns="0" tIns="0" rIns="0" bIns="0" rtlCol="0" anchor="t">
            <a:spAutoFit/>
          </a:bodyPr>
          <a:lstStyle/>
          <a:p>
            <a:pPr algn="l">
              <a:lnSpc>
                <a:spcPts val="4900"/>
              </a:lnSpc>
            </a:pPr>
            <a:r>
              <a:rPr lang="en-US" sz="3500" b="1">
                <a:solidFill>
                  <a:srgbClr val="88491D"/>
                </a:solidFill>
                <a:latin typeface="Arimo Bold"/>
                <a:ea typeface="Arimo Bold"/>
                <a:cs typeface="Arimo Bold"/>
                <a:sym typeface="Arimo Bold"/>
              </a:rPr>
              <a:t>Okuma:</a:t>
            </a:r>
            <a:r>
              <a:rPr lang="en-US" sz="3500" b="1">
                <a:solidFill>
                  <a:srgbClr val="061C5B"/>
                </a:solidFill>
                <a:latin typeface="Arimo Bold"/>
                <a:ea typeface="Arimo Bold"/>
                <a:cs typeface="Arimo Bold"/>
                <a:sym typeface="Arimo Bold"/>
              </a:rPr>
              <a:t> Sonra dosyanın içindekileri almak için okuma işlemi yapıyoruz ( Bu komut, dosyanın tamamını okur ve bize verir. ):</a:t>
            </a:r>
          </a:p>
        </p:txBody>
      </p:sp>
      <p:sp>
        <p:nvSpPr>
          <p:cNvPr id="15" name="TextBox 15"/>
          <p:cNvSpPr txBox="1"/>
          <p:nvPr/>
        </p:nvSpPr>
        <p:spPr>
          <a:xfrm>
            <a:off x="9144930" y="7228025"/>
            <a:ext cx="8684536" cy="1244600"/>
          </a:xfrm>
          <a:prstGeom prst="rect">
            <a:avLst/>
          </a:prstGeom>
        </p:spPr>
        <p:txBody>
          <a:bodyPr lIns="0" tIns="0" rIns="0" bIns="0" rtlCol="0" anchor="t">
            <a:spAutoFit/>
          </a:bodyPr>
          <a:lstStyle/>
          <a:p>
            <a:pPr algn="l">
              <a:lnSpc>
                <a:spcPts val="4900"/>
              </a:lnSpc>
            </a:pPr>
            <a:r>
              <a:rPr lang="en-US" sz="3500" b="1">
                <a:solidFill>
                  <a:srgbClr val="88491D"/>
                </a:solidFill>
                <a:latin typeface="Arimo Bold"/>
                <a:ea typeface="Arimo Bold"/>
                <a:cs typeface="Arimo Bold"/>
                <a:sym typeface="Arimo Bold"/>
              </a:rPr>
              <a:t>Kapatma:</a:t>
            </a:r>
            <a:r>
              <a:rPr lang="en-US" sz="3500" b="1">
                <a:solidFill>
                  <a:srgbClr val="061C5B"/>
                </a:solidFill>
                <a:latin typeface="Arimo Bold"/>
                <a:ea typeface="Arimo Bold"/>
                <a:cs typeface="Arimo Bold"/>
                <a:sym typeface="Arimo Bold"/>
              </a:rPr>
              <a:t> Dosya işlemi bittiğinde dosyayı kapatmamız gerekir.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201920"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Örnek</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60699" y="4861502"/>
            <a:ext cx="11994893" cy="3207548"/>
          </a:xfrm>
          <a:custGeom>
            <a:avLst/>
            <a:gdLst/>
            <a:ahLst/>
            <a:cxnLst/>
            <a:rect l="l" t="t" r="r" b="b"/>
            <a:pathLst>
              <a:path w="11994893" h="3207548">
                <a:moveTo>
                  <a:pt x="0" y="0"/>
                </a:moveTo>
                <a:lnTo>
                  <a:pt x="11994892" y="0"/>
                </a:lnTo>
                <a:lnTo>
                  <a:pt x="11994892" y="3207548"/>
                </a:lnTo>
                <a:lnTo>
                  <a:pt x="0" y="3207548"/>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Bu kod, ornek.txt adlı dosyayı açar ve içindeki tüm veriyi ekrana yazdırır.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77041" y="1028700"/>
            <a:ext cx="582259" cy="582259"/>
          </a:xfrm>
          <a:custGeom>
            <a:avLst/>
            <a:gdLst/>
            <a:ahLst/>
            <a:cxnLst/>
            <a:rect l="l" t="t" r="r" b="b"/>
            <a:pathLst>
              <a:path w="582259" h="582259">
                <a:moveTo>
                  <a:pt x="0" y="0"/>
                </a:moveTo>
                <a:lnTo>
                  <a:pt x="582259" y="0"/>
                </a:lnTo>
                <a:lnTo>
                  <a:pt x="582259" y="582259"/>
                </a:lnTo>
                <a:lnTo>
                  <a:pt x="0" y="582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76268" y="-168088"/>
            <a:ext cx="2192787" cy="1200053"/>
          </a:xfrm>
          <a:custGeom>
            <a:avLst/>
            <a:gdLst/>
            <a:ahLst/>
            <a:cxnLst/>
            <a:rect l="l" t="t" r="r" b="b"/>
            <a:pathLst>
              <a:path w="2192787" h="1200053">
                <a:moveTo>
                  <a:pt x="0" y="0"/>
                </a:moveTo>
                <a:lnTo>
                  <a:pt x="2192787" y="0"/>
                </a:lnTo>
                <a:lnTo>
                  <a:pt x="2192787" y="1200053"/>
                </a:lnTo>
                <a:lnTo>
                  <a:pt x="0" y="1200053"/>
                </a:lnTo>
                <a:lnTo>
                  <a:pt x="0" y="0"/>
                </a:lnTo>
                <a:close/>
              </a:path>
            </a:pathLst>
          </a:custGeom>
          <a:blipFill>
            <a:blip r:embed="rId4">
              <a:extLst>
                <a:ext uri="{96DAC541-7B7A-43D3-8B79-37D633B846F1}">
                  <asvg:svgBlip xmlns:asvg="http://schemas.microsoft.com/office/drawing/2016/SVG/main" r:embed="rId5"/>
                </a:ext>
              </a:extLst>
            </a:blip>
            <a:stretch>
              <a:fillRect t="-229" b="-229"/>
            </a:stretch>
          </a:blipFill>
        </p:spPr>
        <p:txBody>
          <a:bodyPr/>
          <a:lstStyle/>
          <a:p>
            <a:endParaRPr lang="tr-TR"/>
          </a:p>
        </p:txBody>
      </p:sp>
      <p:grpSp>
        <p:nvGrpSpPr>
          <p:cNvPr id="4" name="Group 4"/>
          <p:cNvGrpSpPr/>
          <p:nvPr/>
        </p:nvGrpSpPr>
        <p:grpSpPr>
          <a:xfrm rot="5400000">
            <a:off x="9733106" y="1569609"/>
            <a:ext cx="11581825" cy="8442607"/>
            <a:chOff x="0" y="0"/>
            <a:chExt cx="15442433" cy="11256809"/>
          </a:xfrm>
        </p:grpSpPr>
        <p:sp>
          <p:nvSpPr>
            <p:cNvPr id="5" name="Freeform 5"/>
            <p:cNvSpPr/>
            <p:nvPr/>
          </p:nvSpPr>
          <p:spPr>
            <a:xfrm>
              <a:off x="0" y="0"/>
              <a:ext cx="15442437" cy="11256772"/>
            </a:xfrm>
            <a:custGeom>
              <a:avLst/>
              <a:gdLst/>
              <a:ahLst/>
              <a:cxnLst/>
              <a:rect l="l" t="t" r="r" b="b"/>
              <a:pathLst>
                <a:path w="15442437" h="11256772">
                  <a:moveTo>
                    <a:pt x="0" y="0"/>
                  </a:moveTo>
                  <a:lnTo>
                    <a:pt x="15442437" y="0"/>
                  </a:lnTo>
                  <a:lnTo>
                    <a:pt x="15442437" y="11256772"/>
                  </a:lnTo>
                  <a:lnTo>
                    <a:pt x="0" y="11256772"/>
                  </a:lnTo>
                  <a:lnTo>
                    <a:pt x="0" y="0"/>
                  </a:lnTo>
                  <a:close/>
                </a:path>
              </a:pathLst>
            </a:custGeom>
            <a:blipFill>
              <a:blip r:embed="rId6"/>
              <a:stretch>
                <a:fillRect t="-5674" b="-5675"/>
              </a:stretch>
            </a:blipFill>
          </p:spPr>
          <p:txBody>
            <a:bodyPr/>
            <a:lstStyle/>
            <a:p>
              <a:endParaRPr lang="tr-TR"/>
            </a:p>
          </p:txBody>
        </p:sp>
      </p:grpSp>
      <p:sp>
        <p:nvSpPr>
          <p:cNvPr id="6" name="TextBox 6"/>
          <p:cNvSpPr txBox="1"/>
          <p:nvPr/>
        </p:nvSpPr>
        <p:spPr>
          <a:xfrm>
            <a:off x="483128" y="1204072"/>
            <a:ext cx="2201920" cy="765361"/>
          </a:xfrm>
          <a:prstGeom prst="rect">
            <a:avLst/>
          </a:prstGeom>
        </p:spPr>
        <p:txBody>
          <a:bodyPr lIns="0" tIns="0" rIns="0" bIns="0" rtlCol="0" anchor="t">
            <a:spAutoFit/>
          </a:bodyPr>
          <a:lstStyle/>
          <a:p>
            <a:pPr marL="0" lvl="0" indent="0" algn="l">
              <a:lnSpc>
                <a:spcPts val="5459"/>
              </a:lnSpc>
              <a:spcBef>
                <a:spcPct val="0"/>
              </a:spcBef>
            </a:pPr>
            <a:r>
              <a:rPr lang="en-US" sz="5999" b="1">
                <a:solidFill>
                  <a:srgbClr val="061C5B"/>
                </a:solidFill>
                <a:latin typeface="Arimo Bold"/>
                <a:ea typeface="Arimo Bold"/>
                <a:cs typeface="Arimo Bold"/>
                <a:sym typeface="Arimo Bold"/>
              </a:rPr>
              <a:t>Örnek</a:t>
            </a:r>
          </a:p>
        </p:txBody>
      </p:sp>
      <p:sp>
        <p:nvSpPr>
          <p:cNvPr id="7" name="Freeform 7"/>
          <p:cNvSpPr/>
          <p:nvPr/>
        </p:nvSpPr>
        <p:spPr>
          <a:xfrm>
            <a:off x="483128" y="1901113"/>
            <a:ext cx="5146996" cy="136640"/>
          </a:xfrm>
          <a:custGeom>
            <a:avLst/>
            <a:gdLst/>
            <a:ahLst/>
            <a:cxnLst/>
            <a:rect l="l" t="t" r="r" b="b"/>
            <a:pathLst>
              <a:path w="5146996" h="136640">
                <a:moveTo>
                  <a:pt x="0" y="0"/>
                </a:moveTo>
                <a:lnTo>
                  <a:pt x="5146996" y="0"/>
                </a:lnTo>
                <a:lnTo>
                  <a:pt x="5146996" y="136640"/>
                </a:lnTo>
                <a:lnTo>
                  <a:pt x="0" y="136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751828" y="4861502"/>
            <a:ext cx="16507472" cy="2971345"/>
          </a:xfrm>
          <a:custGeom>
            <a:avLst/>
            <a:gdLst/>
            <a:ahLst/>
            <a:cxnLst/>
            <a:rect l="l" t="t" r="r" b="b"/>
            <a:pathLst>
              <a:path w="16507472" h="2971345">
                <a:moveTo>
                  <a:pt x="0" y="0"/>
                </a:moveTo>
                <a:lnTo>
                  <a:pt x="16507472" y="0"/>
                </a:lnTo>
                <a:lnTo>
                  <a:pt x="16507472" y="2971345"/>
                </a:lnTo>
                <a:lnTo>
                  <a:pt x="0" y="2971345"/>
                </a:lnTo>
                <a:lnTo>
                  <a:pt x="0" y="0"/>
                </a:lnTo>
                <a:close/>
              </a:path>
            </a:pathLst>
          </a:custGeom>
          <a:blipFill>
            <a:blip r:embed="rId9"/>
            <a:stretch>
              <a:fillRect/>
            </a:stretch>
          </a:blipFill>
        </p:spPr>
        <p:txBody>
          <a:bodyPr/>
          <a:lstStyle/>
          <a:p>
            <a:endParaRPr lang="tr-TR"/>
          </a:p>
        </p:txBody>
      </p:sp>
      <p:sp>
        <p:nvSpPr>
          <p:cNvPr id="9" name="TextBox 9"/>
          <p:cNvSpPr txBox="1"/>
          <p:nvPr/>
        </p:nvSpPr>
        <p:spPr>
          <a:xfrm>
            <a:off x="460699" y="2802157"/>
            <a:ext cx="16776172" cy="1306870"/>
          </a:xfrm>
          <a:prstGeom prst="rect">
            <a:avLst/>
          </a:prstGeom>
        </p:spPr>
        <p:txBody>
          <a:bodyPr lIns="0" tIns="0" rIns="0" bIns="0" rtlCol="0" anchor="t">
            <a:spAutoFit/>
          </a:bodyPr>
          <a:lstStyle/>
          <a:p>
            <a:pPr marL="0" lvl="0" indent="0" algn="l">
              <a:lnSpc>
                <a:spcPts val="5084"/>
              </a:lnSpc>
              <a:spcBef>
                <a:spcPct val="0"/>
              </a:spcBef>
            </a:pPr>
            <a:r>
              <a:rPr lang="en-US" sz="4500" b="1" spc="-201">
                <a:solidFill>
                  <a:srgbClr val="061C5B"/>
                </a:solidFill>
                <a:latin typeface="Arimo Bold"/>
                <a:ea typeface="Arimo Bold"/>
                <a:cs typeface="Arimo Bold"/>
                <a:sym typeface="Arimo Bold"/>
              </a:rPr>
              <a:t>Bu kod, ornek.txt dosyasını açar ve satır satır okuyarak ekrana yazdırır.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1163</Words>
  <Application>Microsoft Office PowerPoint</Application>
  <PresentationFormat>Özel</PresentationFormat>
  <Paragraphs>109</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London</vt:lpstr>
      <vt:lpstr>Arimo</vt:lpstr>
      <vt:lpstr>Calibri</vt:lpstr>
      <vt:lpstr>Arimo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PYTHON101 slayt2 Kopyası</dc:title>
  <cp:lastModifiedBy>Hasna Sena Kaymak</cp:lastModifiedBy>
  <cp:revision>2</cp:revision>
  <dcterms:created xsi:type="dcterms:W3CDTF">2006-08-16T00:00:00Z</dcterms:created>
  <dcterms:modified xsi:type="dcterms:W3CDTF">2024-10-21T13:24:57Z</dcterms:modified>
  <dc:identifier>DAGUNdeVStI</dc:identifier>
</cp:coreProperties>
</file>